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68"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5" r:id="rId19"/>
    <p:sldId id="286" r:id="rId20"/>
    <p:sldId id="287" r:id="rId21"/>
    <p:sldId id="292" r:id="rId22"/>
    <p:sldId id="293" r:id="rId23"/>
    <p:sldId id="294" r:id="rId24"/>
    <p:sldId id="295" r:id="rId25"/>
    <p:sldId id="288" r:id="rId26"/>
    <p:sldId id="289" r:id="rId27"/>
    <p:sldId id="290" r:id="rId28"/>
    <p:sldId id="291" r:id="rId29"/>
    <p:sldId id="296"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5"/>
          </a:solidFill>
        </a:fill>
      </a:tcStyle>
    </a:wholeTbl>
    <a:band2H>
      <a:tcTxStyle/>
      <a:tcStyle>
        <a:tcBdr/>
        <a:fill>
          <a:solidFill>
            <a:srgbClr val="E7EFE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3ED"/>
          </a:solidFill>
        </a:fill>
      </a:tcStyle>
    </a:wholeTbl>
    <a:band2H>
      <a:tcTxStyle/>
      <a:tcStyle>
        <a:tcBdr/>
        <a:fill>
          <a:solidFill>
            <a:srgbClr val="E7F2F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ECB"/>
          </a:solidFill>
        </a:fill>
      </a:tcStyle>
    </a:wholeTbl>
    <a:band2H>
      <a:tcTxStyle/>
      <a:tcStyle>
        <a:tcBdr/>
        <a:fill>
          <a:solidFill>
            <a:srgbClr val="FCEFE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85800" y="1122362"/>
            <a:ext cx="77724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143000" y="3602037"/>
            <a:ext cx="6858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623887" y="1709739"/>
            <a:ext cx="7886701"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623887" y="4589464"/>
            <a:ext cx="7886701"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628650" y="1825625"/>
            <a:ext cx="38862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629841" y="365125"/>
            <a:ext cx="7886701" cy="1325564"/>
          </a:xfrm>
          <a:prstGeom prst="rect">
            <a:avLst/>
          </a:prstGeom>
        </p:spPr>
        <p:txBody>
          <a:bodyPr/>
          <a:lstStyle/>
          <a:p>
            <a:r>
              <a:t>标题文本</a:t>
            </a:r>
          </a:p>
        </p:txBody>
      </p:sp>
      <p:sp>
        <p:nvSpPr>
          <p:cNvPr id="48" name="正文级别 1…"/>
          <p:cNvSpPr txBox="1">
            <a:spLocks noGrp="1"/>
          </p:cNvSpPr>
          <p:nvPr>
            <p:ph type="body" sz="quarter" idx="1"/>
          </p:nvPr>
        </p:nvSpPr>
        <p:spPr>
          <a:xfrm>
            <a:off x="629841" y="1681163"/>
            <a:ext cx="3868341"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21"/>
          </p:nvPr>
        </p:nvSpPr>
        <p:spPr>
          <a:xfrm>
            <a:off x="4629150" y="1681163"/>
            <a:ext cx="3887392"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629841" y="457200"/>
            <a:ext cx="2949178"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3887391" y="987425"/>
            <a:ext cx="462915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Text Placeholder 3"/>
          <p:cNvSpPr>
            <a:spLocks noGrp="1"/>
          </p:cNvSpPr>
          <p:nvPr>
            <p:ph type="body" sz="quarter" idx="21"/>
          </p:nvPr>
        </p:nvSpPr>
        <p:spPr>
          <a:xfrm>
            <a:off x="629840" y="2057400"/>
            <a:ext cx="2949180"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629841" y="457200"/>
            <a:ext cx="2949178" cy="1600200"/>
          </a:xfrm>
          <a:prstGeom prst="rect">
            <a:avLst/>
          </a:prstGeom>
        </p:spPr>
        <p:txBody>
          <a:bodyPr anchor="b"/>
          <a:lstStyle>
            <a:lvl1pPr>
              <a:defRPr sz="3200"/>
            </a:lvl1pPr>
          </a:lstStyle>
          <a:p>
            <a:r>
              <a:t>标题文本</a:t>
            </a:r>
          </a:p>
        </p:txBody>
      </p:sp>
      <p:sp>
        <p:nvSpPr>
          <p:cNvPr id="83" name="Picture Placeholder 2"/>
          <p:cNvSpPr>
            <a:spLocks noGrp="1"/>
          </p:cNvSpPr>
          <p:nvPr>
            <p:ph type="pic" sz="half" idx="21"/>
          </p:nvPr>
        </p:nvSpPr>
        <p:spPr>
          <a:xfrm>
            <a:off x="3887391" y="987425"/>
            <a:ext cx="4629151" cy="4873626"/>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628650" y="1825625"/>
            <a:ext cx="78867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8256726" y="6414761"/>
            <a:ext cx="258624" cy="248306"/>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标题 1"/>
          <p:cNvSpPr txBox="1">
            <a:spLocks noGrp="1"/>
          </p:cNvSpPr>
          <p:nvPr>
            <p:ph type="ctrTitle"/>
          </p:nvPr>
        </p:nvSpPr>
        <p:spPr>
          <a:xfrm>
            <a:off x="410966" y="1348809"/>
            <a:ext cx="8209052" cy="2080192"/>
          </a:xfrm>
          <a:prstGeom prst="rect">
            <a:avLst/>
          </a:prstGeom>
        </p:spPr>
        <p:txBody>
          <a:bodyPr anchor="ctr">
            <a:normAutofit fontScale="90000"/>
          </a:bodyPr>
          <a:lstStyle>
            <a:lvl1pPr>
              <a:lnSpc>
                <a:spcPct val="120000"/>
              </a:lnSpc>
              <a:defRPr>
                <a:latin typeface="PingFang SC Regular"/>
                <a:ea typeface="PingFang SC Regular"/>
                <a:cs typeface="PingFang SC Regular"/>
                <a:sym typeface="PingFang SC Regular"/>
              </a:defRPr>
            </a:lvl1pPr>
          </a:lstStyle>
          <a:p>
            <a:r>
              <a:rPr dirty="0" err="1"/>
              <a:t>软件测试</a:t>
            </a:r>
            <a:r>
              <a:rPr lang="zh-CN" altLang="en-US" dirty="0"/>
              <a:t>中</a:t>
            </a:r>
            <a:r>
              <a:rPr lang="en-US" altLang="zh-CN" dirty="0"/>
              <a:t>bug</a:t>
            </a:r>
            <a:r>
              <a:rPr lang="zh-CN" altLang="en-US" dirty="0"/>
              <a:t>的</a:t>
            </a:r>
            <a:r>
              <a:rPr lang="en-US" altLang="zh-CN" dirty="0"/>
              <a:t>PIE</a:t>
            </a:r>
            <a:r>
              <a:rPr lang="zh-CN" altLang="en-US" dirty="0"/>
              <a:t>模型</a:t>
            </a:r>
            <a:endParaRPr dirty="0"/>
          </a:p>
        </p:txBody>
      </p:sp>
      <p:sp>
        <p:nvSpPr>
          <p:cNvPr id="95" name="副标题 2"/>
          <p:cNvSpPr txBox="1">
            <a:spLocks noGrp="1"/>
          </p:cNvSpPr>
          <p:nvPr>
            <p:ph type="subTitle" sz="half" idx="1"/>
          </p:nvPr>
        </p:nvSpPr>
        <p:spPr>
          <a:xfrm>
            <a:off x="1143000" y="4157201"/>
            <a:ext cx="6858000" cy="1966365"/>
          </a:xfrm>
          <a:prstGeom prst="rect">
            <a:avLst/>
          </a:prstGeom>
        </p:spPr>
        <p:txBody>
          <a:bodyPr/>
          <a:lstStyle/>
          <a:p>
            <a:pPr>
              <a:lnSpc>
                <a:spcPct val="120000"/>
              </a:lnSpc>
              <a:defRPr sz="2200">
                <a:latin typeface="PingFang SC Regular"/>
                <a:ea typeface="PingFang SC Regular"/>
                <a:cs typeface="PingFang SC Regular"/>
                <a:sym typeface="PingFang SC Regular"/>
              </a:defRPr>
            </a:pPr>
            <a:r>
              <a:rPr lang="zh-CN" altLang="en-US" dirty="0"/>
              <a:t>聂长海</a:t>
            </a:r>
            <a:endParaRPr lang="en-US" dirty="0"/>
          </a:p>
          <a:p>
            <a:pPr>
              <a:lnSpc>
                <a:spcPct val="120000"/>
              </a:lnSpc>
              <a:defRPr sz="2200">
                <a:latin typeface="PingFang SC Regular"/>
                <a:ea typeface="PingFang SC Regular"/>
                <a:cs typeface="PingFang SC Regular"/>
                <a:sym typeface="PingFang SC Regular"/>
              </a:defRPr>
            </a:pPr>
            <a:r>
              <a:rPr dirty="0" err="1"/>
              <a:t>南京大学计算机科学与技术系</a:t>
            </a:r>
            <a:endParaRPr dirty="0"/>
          </a:p>
        </p:txBody>
      </p:sp>
      <p:sp>
        <p:nvSpPr>
          <p:cNvPr id="96" name="Autumn 2023"/>
          <p:cNvSpPr txBox="1"/>
          <p:nvPr/>
        </p:nvSpPr>
        <p:spPr>
          <a:xfrm>
            <a:off x="3745172" y="2964179"/>
            <a:ext cx="1653656" cy="471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120000"/>
              </a:lnSpc>
              <a:defRPr sz="2200">
                <a:solidFill>
                  <a:srgbClr val="535353"/>
                </a:solidFill>
                <a:latin typeface="PingFang SC Regular"/>
                <a:ea typeface="PingFang SC Regular"/>
                <a:cs typeface="PingFang SC Regular"/>
                <a:sym typeface="PingFang SC Regular"/>
              </a:defRPr>
            </a:lvl1pPr>
          </a:lstStyle>
          <a:p>
            <a:r>
              <a:rPr dirty="0"/>
              <a:t>Autumn 202</a:t>
            </a:r>
            <a:r>
              <a:rPr lang="en-US" dirty="0"/>
              <a:t>4</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83" name="https://arstechnica.com/information-technology/2019/10/chemists-discover-cross-platform-python-scripts-not-so-cross-platform/"/>
          <p:cNvSpPr txBox="1"/>
          <p:nvPr/>
        </p:nvSpPr>
        <p:spPr>
          <a:xfrm>
            <a:off x="1024324" y="6271838"/>
            <a:ext cx="7095351" cy="55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a:solidFill>
                  <a:srgbClr val="535353"/>
                </a:solidFill>
              </a:defRPr>
            </a:lvl1pPr>
          </a:lstStyle>
          <a:p>
            <a:r>
              <a:t>https://arstechnica.com/information-technology/2019/10/chemists-discover-cross-platform-python-scripts-not-so-cross-platform/</a:t>
            </a:r>
          </a:p>
        </p:txBody>
      </p:sp>
      <p:sp>
        <p:nvSpPr>
          <p:cNvPr id="184" name="内容占位符 2"/>
          <p:cNvSpPr txBox="1">
            <a:spLocks noGrp="1"/>
          </p:cNvSpPr>
          <p:nvPr>
            <p:ph type="body" sz="half" idx="1"/>
          </p:nvPr>
        </p:nvSpPr>
        <p:spPr>
          <a:xfrm>
            <a:off x="444500" y="1333500"/>
            <a:ext cx="3854706"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Python Script (2019)</a:t>
            </a:r>
          </a:p>
          <a:p>
            <a:pPr marL="0" indent="0">
              <a:lnSpc>
                <a:spcPct val="110000"/>
              </a:lnSpc>
              <a:spcBef>
                <a:spcPts val="1600"/>
              </a:spcBef>
              <a:buSzTx/>
              <a:buNone/>
              <a:defRPr sz="2000">
                <a:latin typeface="Avenir Next Regular"/>
                <a:ea typeface="Avenir Next Regular"/>
                <a:cs typeface="Avenir Next Regular"/>
                <a:sym typeface="Avenir Next Regular"/>
              </a:defRPr>
            </a:pPr>
            <a:r>
              <a:t>Programming error in a set of Python scripts commonly used for computational analysis of chemistry data </a:t>
            </a:r>
            <a:r>
              <a:rPr>
                <a:solidFill>
                  <a:schemeClr val="accent5"/>
                </a:solidFill>
              </a:rPr>
              <a:t>returned varying results based on which operating system they were run on</a:t>
            </a:r>
            <a:r>
              <a:t> — throwing doubt on the results of more than 150 published chemistry studies</a:t>
            </a:r>
          </a:p>
        </p:txBody>
      </p:sp>
      <p:pic>
        <p:nvPicPr>
          <p:cNvPr id="185" name="图像" descr="图像"/>
          <p:cNvPicPr>
            <a:picLocks noChangeAspect="1"/>
          </p:cNvPicPr>
          <p:nvPr/>
        </p:nvPicPr>
        <p:blipFill>
          <a:blip r:embed="rId2"/>
          <a:stretch>
            <a:fillRect/>
          </a:stretch>
        </p:blipFill>
        <p:spPr>
          <a:xfrm>
            <a:off x="4624276" y="1033833"/>
            <a:ext cx="4180183" cy="496204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pic>
        <p:nvPicPr>
          <p:cNvPr id="188" name="图像" descr="图像"/>
          <p:cNvPicPr>
            <a:picLocks noChangeAspect="1"/>
          </p:cNvPicPr>
          <p:nvPr/>
        </p:nvPicPr>
        <p:blipFill>
          <a:blip r:embed="rId2"/>
          <a:stretch>
            <a:fillRect/>
          </a:stretch>
        </p:blipFill>
        <p:spPr>
          <a:xfrm>
            <a:off x="459320" y="2898754"/>
            <a:ext cx="8225360" cy="3293266"/>
          </a:xfrm>
          <a:prstGeom prst="rect">
            <a:avLst/>
          </a:prstGeom>
          <a:ln w="12700">
            <a:miter lim="400000"/>
          </a:ln>
        </p:spPr>
      </p:pic>
      <p:sp>
        <p:nvSpPr>
          <p:cNvPr id="189" name="内容占位符 2"/>
          <p:cNvSpPr txBox="1">
            <a:spLocks noGrp="1"/>
          </p:cNvSpPr>
          <p:nvPr>
            <p:ph type="body" sz="half" idx="1"/>
          </p:nvPr>
        </p:nvSpPr>
        <p:spPr>
          <a:xfrm>
            <a:off x="444500" y="1333500"/>
            <a:ext cx="8030917" cy="1850884"/>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ChatGPT (2023)</a:t>
            </a:r>
          </a:p>
          <a:p>
            <a:pPr marL="0" indent="0">
              <a:lnSpc>
                <a:spcPct val="110000"/>
              </a:lnSpc>
              <a:spcBef>
                <a:spcPts val="1600"/>
              </a:spcBef>
              <a:buSzTx/>
              <a:buNone/>
              <a:defRPr sz="2000">
                <a:latin typeface="Avenir Next Regular"/>
                <a:ea typeface="Avenir Next Regular"/>
                <a:cs typeface="Avenir Next Regular"/>
                <a:sym typeface="Avenir Next Regular"/>
              </a:defRPr>
            </a:pPr>
            <a:r>
              <a:t>Engaging in conversations with ChatGPT using ciphers can lead to </a:t>
            </a:r>
            <a:r>
              <a:rPr>
                <a:solidFill>
                  <a:schemeClr val="accent5"/>
                </a:solidFill>
              </a:rPr>
              <a:t>unsafe behaviors</a:t>
            </a:r>
          </a:p>
        </p:txBody>
      </p:sp>
      <p:sp>
        <p:nvSpPr>
          <p:cNvPr id="190" name="https://arxiv.org/abs/2308.06463"/>
          <p:cNvSpPr txBox="1"/>
          <p:nvPr/>
        </p:nvSpPr>
        <p:spPr>
          <a:xfrm>
            <a:off x="3143716" y="6370812"/>
            <a:ext cx="2856568"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535353"/>
                </a:solidFill>
              </a:defRPr>
            </a:lvl1pPr>
          </a:lstStyle>
          <a:p>
            <a:r>
              <a:t>https://arxiv.org/abs/2308.06463</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93" name="内容占位符 2"/>
          <p:cNvSpPr txBox="1">
            <a:spLocks noGrp="1"/>
          </p:cNvSpPr>
          <p:nvPr>
            <p:ph type="body" sz="half" idx="1"/>
          </p:nvPr>
        </p:nvSpPr>
        <p:spPr>
          <a:xfrm>
            <a:off x="444500" y="1333500"/>
            <a:ext cx="8030917" cy="1850884"/>
          </a:xfrm>
          <a:prstGeom prst="rect">
            <a:avLst/>
          </a:prstGeom>
        </p:spPr>
        <p:txBody>
          <a:bodyPr/>
          <a:lstStyle>
            <a:lvl1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lvl1pPr>
          </a:lstStyle>
          <a:p>
            <a:r>
              <a:t>ChatGPT (2023)</a:t>
            </a:r>
          </a:p>
        </p:txBody>
      </p:sp>
      <p:pic>
        <p:nvPicPr>
          <p:cNvPr id="194" name="IMG_9475.jpg" descr="IMG_9475.jpg"/>
          <p:cNvPicPr>
            <a:picLocks noChangeAspect="1"/>
          </p:cNvPicPr>
          <p:nvPr/>
        </p:nvPicPr>
        <p:blipFill>
          <a:blip r:embed="rId2"/>
          <a:stretch>
            <a:fillRect/>
          </a:stretch>
        </p:blipFill>
        <p:spPr>
          <a:xfrm>
            <a:off x="6081024" y="275249"/>
            <a:ext cx="2764652" cy="6307502"/>
          </a:xfrm>
          <a:prstGeom prst="rect">
            <a:avLst/>
          </a:prstGeom>
          <a:ln w="12700">
            <a:miter lim="400000"/>
          </a:ln>
        </p:spPr>
      </p:pic>
      <p:pic>
        <p:nvPicPr>
          <p:cNvPr id="195" name="IMG_9474.jpg" descr="IMG_9474.jpg"/>
          <p:cNvPicPr>
            <a:picLocks noChangeAspect="1"/>
          </p:cNvPicPr>
          <p:nvPr/>
        </p:nvPicPr>
        <p:blipFill>
          <a:blip r:embed="rId3"/>
          <a:stretch>
            <a:fillRect/>
          </a:stretch>
        </p:blipFill>
        <p:spPr>
          <a:xfrm>
            <a:off x="3301137" y="1953477"/>
            <a:ext cx="2541726" cy="466777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98" name="内容占位符 2"/>
          <p:cNvSpPr txBox="1">
            <a:spLocks noGrp="1"/>
          </p:cNvSpPr>
          <p:nvPr>
            <p:ph type="body" sz="half" idx="1"/>
          </p:nvPr>
        </p:nvSpPr>
        <p:spPr>
          <a:xfrm>
            <a:off x="444500" y="1333500"/>
            <a:ext cx="3943350"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Yelp (2019)</a:t>
            </a:r>
          </a:p>
          <a:p>
            <a:pPr marL="0" indent="0">
              <a:lnSpc>
                <a:spcPct val="110000"/>
              </a:lnSpc>
              <a:spcBef>
                <a:spcPts val="1600"/>
              </a:spcBef>
              <a:buSzTx/>
              <a:buNone/>
              <a:defRPr sz="2000">
                <a:latin typeface="Avenir Next Regular"/>
                <a:ea typeface="Avenir Next Regular"/>
                <a:cs typeface="Avenir Next Regular"/>
                <a:sym typeface="Avenir Next Regular"/>
              </a:defRPr>
            </a:pPr>
            <a:r>
              <a:t>Yelp version 12.27.0 appeared in Apple App Store with an odd notation: “We apologize to anyone who had problems with the app this week. </a:t>
            </a:r>
            <a:r>
              <a:rPr>
                <a:solidFill>
                  <a:schemeClr val="accent5"/>
                </a:solidFill>
              </a:rPr>
              <a:t>We trained a neural net to eliminate all the bugs in the app and it deleted everything</a:t>
            </a:r>
            <a:r>
              <a:t>. We had to roll everything back. To be fair, we were 100% </a:t>
            </a:r>
            <a:r>
              <a:rPr b="1" i="1">
                <a:solidFill>
                  <a:schemeClr val="accent5"/>
                </a:solidFill>
              </a:rPr>
              <a:t>bug-free</a:t>
            </a:r>
            <a:r>
              <a:t>… briefly.”</a:t>
            </a:r>
          </a:p>
        </p:txBody>
      </p:sp>
      <p:pic>
        <p:nvPicPr>
          <p:cNvPr id="199" name="图片 3" descr="图片 3"/>
          <p:cNvPicPr>
            <a:picLocks noChangeAspect="1"/>
          </p:cNvPicPr>
          <p:nvPr/>
        </p:nvPicPr>
        <p:blipFill>
          <a:blip r:embed="rId2"/>
          <a:srcRect t="15874"/>
          <a:stretch>
            <a:fillRect/>
          </a:stretch>
        </p:blipFill>
        <p:spPr>
          <a:xfrm>
            <a:off x="4798743" y="1293168"/>
            <a:ext cx="3770741" cy="534665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asted-image.png" descr="pasted-image.png"/>
          <p:cNvPicPr>
            <a:picLocks noChangeAspect="1"/>
          </p:cNvPicPr>
          <p:nvPr/>
        </p:nvPicPr>
        <p:blipFill>
          <a:blip r:embed="rId2"/>
          <a:stretch>
            <a:fillRect/>
          </a:stretch>
        </p:blipFill>
        <p:spPr>
          <a:xfrm>
            <a:off x="368101" y="132754"/>
            <a:ext cx="8407994" cy="659253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软件缺陷和软件测试</a:t>
            </a:r>
          </a:p>
        </p:txBody>
      </p:sp>
      <p:sp>
        <p:nvSpPr>
          <p:cNvPr id="204" name="内容占位符 2"/>
          <p:cNvSpPr txBox="1">
            <a:spLocks noGrp="1"/>
          </p:cNvSpPr>
          <p:nvPr>
            <p:ph type="body" idx="1"/>
          </p:nvPr>
        </p:nvSpPr>
        <p:spPr>
          <a:xfrm>
            <a:off x="444500" y="1333500"/>
            <a:ext cx="8442826" cy="5837094"/>
          </a:xfrm>
          <a:prstGeom prst="rect">
            <a:avLst/>
          </a:prstGeom>
        </p:spPr>
        <p:txBody>
          <a:bodyPr/>
          <a:lstStyle/>
          <a:p>
            <a:pPr marL="0" indent="0">
              <a:lnSpc>
                <a:spcPct val="110000"/>
              </a:lnSpc>
              <a:spcBef>
                <a:spcPts val="1400"/>
              </a:spcBef>
              <a:buSzTx/>
              <a:buFontTx/>
              <a:buNone/>
              <a:defRPr sz="2200">
                <a:latin typeface="PingFang SC Semibold"/>
                <a:ea typeface="PingFang SC Semibold"/>
                <a:cs typeface="PingFang SC Semibold"/>
                <a:sym typeface="PingFang SC Semibold"/>
              </a:defRPr>
            </a:pPr>
            <a:r>
              <a:t>软件缺陷普遍存在，且影响广泛</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错误是我们生活的一个重要组成部分 (我们在思想上、行动上都会犯错误)，且表现到我们生产出来的产品上</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程序员在软件开发的过程中也可能犯错误 (可能微不足道、也可能导致重大灾难)，其中的任何缺陷都会给软件留下隐患</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软件的特殊性决定了缺陷不易看到</a:t>
            </a:r>
          </a:p>
          <a:p>
            <a:pPr marL="736600" lvl="1" indent="-355600">
              <a:lnSpc>
                <a:spcPct val="110000"/>
              </a:lnSpc>
              <a:spcBef>
                <a:spcPts val="1400"/>
              </a:spcBef>
              <a:buFontTx/>
              <a:defRPr sz="2200">
                <a:latin typeface="PingFang SC Regular"/>
                <a:ea typeface="PingFang SC Regular"/>
                <a:cs typeface="PingFang SC Regular"/>
                <a:sym typeface="PingFang SC Regular"/>
              </a:defRPr>
            </a:pPr>
            <a:r>
              <a:t>软件具有很多方面的质量属性、软件本身在不断演化、软件中的缺陷分布往往不是均匀的</a:t>
            </a:r>
          </a:p>
          <a:p>
            <a:pPr marL="736600" lvl="1" indent="-355600">
              <a:lnSpc>
                <a:spcPct val="110000"/>
              </a:lnSpc>
              <a:spcBef>
                <a:spcPts val="1400"/>
              </a:spcBef>
              <a:buFontTx/>
              <a:defRPr sz="2200">
                <a:latin typeface="Avenir Next Regular"/>
                <a:ea typeface="Avenir Next Regular"/>
                <a:cs typeface="Avenir Next Regular"/>
                <a:sym typeface="Avenir Next Regular"/>
              </a:defRPr>
            </a:pPr>
            <a:r>
              <a:t>新的软件开发技术往往会引入新的缺陷类型 (race condition for distributed software, fairness in ML software,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软件缺陷和软件测试</a:t>
            </a:r>
          </a:p>
        </p:txBody>
      </p:sp>
      <p:sp>
        <p:nvSpPr>
          <p:cNvPr id="207" name="内容占位符 2"/>
          <p:cNvSpPr txBox="1">
            <a:spLocks noGrp="1"/>
          </p:cNvSpPr>
          <p:nvPr>
            <p:ph type="body" idx="1"/>
          </p:nvPr>
        </p:nvSpPr>
        <p:spPr>
          <a:xfrm>
            <a:off x="444500" y="1333500"/>
            <a:ext cx="8442826" cy="5837094"/>
          </a:xfrm>
          <a:prstGeom prst="rect">
            <a:avLst/>
          </a:prstGeom>
        </p:spPr>
        <p:txBody>
          <a:bodyPr/>
          <a:lstStyle>
            <a:lvl1pPr marL="0" indent="0">
              <a:lnSpc>
                <a:spcPct val="110000"/>
              </a:lnSpc>
              <a:spcBef>
                <a:spcPts val="1400"/>
              </a:spcBef>
              <a:buSzTx/>
              <a:buFontTx/>
              <a:buNone/>
              <a:defRPr sz="2200">
                <a:latin typeface="PingFang SC Semibold"/>
                <a:ea typeface="PingFang SC Semibold"/>
                <a:cs typeface="PingFang SC Semibold"/>
                <a:sym typeface="PingFang SC Semibold"/>
              </a:defRPr>
            </a:lvl1pPr>
          </a:lstStyle>
          <a:p>
            <a:r>
              <a:t>软件缺陷普遍存在，且影响广泛</a:t>
            </a:r>
          </a:p>
        </p:txBody>
      </p:sp>
      <p:pic>
        <p:nvPicPr>
          <p:cNvPr id="208" name="图像" descr="图像"/>
          <p:cNvPicPr>
            <a:picLocks noChangeAspect="1"/>
          </p:cNvPicPr>
          <p:nvPr/>
        </p:nvPicPr>
        <p:blipFill>
          <a:blip r:embed="rId2"/>
          <a:stretch>
            <a:fillRect/>
          </a:stretch>
        </p:blipFill>
        <p:spPr>
          <a:xfrm>
            <a:off x="0" y="2087893"/>
            <a:ext cx="9144001" cy="419317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软件缺陷和软件测试</a:t>
            </a:r>
          </a:p>
        </p:txBody>
      </p:sp>
      <p:sp>
        <p:nvSpPr>
          <p:cNvPr id="211" name="内容占位符 2"/>
          <p:cNvSpPr txBox="1">
            <a:spLocks noGrp="1"/>
          </p:cNvSpPr>
          <p:nvPr>
            <p:ph type="body" idx="1"/>
          </p:nvPr>
        </p:nvSpPr>
        <p:spPr>
          <a:xfrm>
            <a:off x="444500" y="1333500"/>
            <a:ext cx="8059419" cy="5148649"/>
          </a:xfrm>
          <a:prstGeom prst="rect">
            <a:avLst/>
          </a:prstGeom>
        </p:spPr>
        <p:txBody>
          <a:bodyPr/>
          <a:lstStyle/>
          <a:p>
            <a:pPr marL="0" indent="0">
              <a:lnSpc>
                <a:spcPct val="110000"/>
              </a:lnSpc>
              <a:spcBef>
                <a:spcPts val="1400"/>
              </a:spcBef>
              <a:buSzTx/>
              <a:buFontTx/>
              <a:buNone/>
              <a:defRPr sz="2200">
                <a:latin typeface="PingFang SC Semibold"/>
                <a:ea typeface="PingFang SC Semibold"/>
                <a:cs typeface="PingFang SC Semibold"/>
                <a:sym typeface="PingFang SC Semibold"/>
              </a:defRPr>
            </a:pPr>
            <a:r>
              <a:t>软件工程就是一门与缺陷做斗争的工程学科 </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第一关：预防错误（软件过程管理）</a:t>
            </a:r>
          </a:p>
          <a:p>
            <a:pPr marL="355600" indent="-355600">
              <a:lnSpc>
                <a:spcPct val="110000"/>
              </a:lnSpc>
              <a:spcBef>
                <a:spcPts val="1400"/>
              </a:spcBef>
              <a:buFontTx/>
              <a:defRPr sz="2200">
                <a:solidFill>
                  <a:schemeClr val="accent5"/>
                </a:solidFill>
                <a:latin typeface="PingFang SC Semibold"/>
                <a:ea typeface="PingFang SC Semibold"/>
                <a:cs typeface="PingFang SC Semibold"/>
                <a:sym typeface="PingFang SC Semibold"/>
              </a:defRPr>
            </a:pPr>
            <a:r>
              <a:t>第二关：检测错误（软件测试）</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第三关：容忍错误（容错计算）</a:t>
            </a:r>
          </a:p>
          <a:p>
            <a:pPr marL="355600" indent="-355600">
              <a:lnSpc>
                <a:spcPct val="110000"/>
              </a:lnSpc>
              <a:spcBef>
                <a:spcPts val="1400"/>
              </a:spcBef>
              <a:buFontTx/>
              <a:defRPr sz="2200">
                <a:latin typeface="PingFang SC Regular"/>
                <a:ea typeface="PingFang SC Regular"/>
                <a:cs typeface="PingFang SC Regular"/>
                <a:sym typeface="PingFang SC Regular"/>
              </a:defRPr>
            </a:pPr>
            <a:r>
              <a:t>第四关：预测错误（软件可靠性）</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开发者测试"/>
          <p:cNvSpPr txBox="1">
            <a:spLocks noGrp="1"/>
          </p:cNvSpPr>
          <p:nvPr>
            <p:ph type="title"/>
          </p:nvPr>
        </p:nvSpPr>
        <p:spPr>
          <a:xfrm>
            <a:off x="457200" y="178443"/>
            <a:ext cx="7886700" cy="1040758"/>
          </a:xfrm>
          <a:prstGeom prst="rect">
            <a:avLst/>
          </a:prstGeom>
        </p:spPr>
        <p:txBody>
          <a:bodyPr/>
          <a:lstStyle>
            <a:lvl1pPr>
              <a:defRPr sz="4000">
                <a:latin typeface="PingFang SC Regular"/>
                <a:ea typeface="PingFang SC Regular"/>
                <a:cs typeface="PingFang SC Regular"/>
                <a:sym typeface="PingFang SC Regular"/>
              </a:defRPr>
            </a:lvl1pPr>
          </a:lstStyle>
          <a:p>
            <a:r>
              <a:t>开发者测试</a:t>
            </a:r>
          </a:p>
        </p:txBody>
      </p:sp>
      <p:sp>
        <p:nvSpPr>
          <p:cNvPr id="219" name="内容占位符 2"/>
          <p:cNvSpPr txBox="1">
            <a:spLocks noGrp="1"/>
          </p:cNvSpPr>
          <p:nvPr>
            <p:ph type="body" sz="half" idx="1"/>
          </p:nvPr>
        </p:nvSpPr>
        <p:spPr>
          <a:xfrm>
            <a:off x="5107459" y="131804"/>
            <a:ext cx="3407890" cy="6623223"/>
          </a:xfrm>
          <a:prstGeom prst="rect">
            <a:avLst/>
          </a:prstGeom>
        </p:spPr>
        <p:txBody>
          <a:bodyPr anchor="ctr"/>
          <a:lstStyle/>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测试充分度</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测试有效性</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测试用例瘦身</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测试分层</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减少分析遗漏</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用例自动生成</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问题自动排查</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缺陷自动修复</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测试数据准备</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异常测试</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并发测试</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回滚的测试</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兼容性测试</a:t>
            </a:r>
          </a:p>
          <a:p>
            <a:pPr marL="416052" indent="-416052" defTabSz="832104">
              <a:lnSpc>
                <a:spcPct val="100000"/>
              </a:lnSpc>
              <a:spcBef>
                <a:spcPts val="500"/>
              </a:spcBef>
              <a:buFontTx/>
              <a:buAutoNum type="arabicPeriod"/>
              <a:defRPr sz="1638">
                <a:solidFill>
                  <a:srgbClr val="FFFFFF"/>
                </a:solidFill>
              </a:defRPr>
            </a:pPr>
            <a:r>
              <a:t>Mock</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静态代码分析</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形式化验证</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防错设计</a:t>
            </a:r>
          </a:p>
          <a:p>
            <a:pPr marL="416052" indent="-416052" defTabSz="832104">
              <a:lnSpc>
                <a:spcPct val="100000"/>
              </a:lnSpc>
              <a:spcBef>
                <a:spcPts val="500"/>
              </a:spcBef>
              <a:buFontTx/>
              <a:buAutoNum type="arabicPeriod"/>
              <a:defRPr sz="1638">
                <a:solidFill>
                  <a:srgbClr val="FFFFFF"/>
                </a:solidFill>
              </a:defRPr>
            </a:pPr>
            <a:r>
              <a:rPr>
                <a:latin typeface="+mn-lt"/>
                <a:ea typeface="+mn-ea"/>
                <a:cs typeface="+mn-cs"/>
                <a:sym typeface="Helvetica"/>
              </a:rPr>
              <a:t>可测性</a:t>
            </a:r>
          </a:p>
        </p:txBody>
      </p:sp>
      <p:pic>
        <p:nvPicPr>
          <p:cNvPr id="220" name="pasted-image.tiff" descr="pasted-image.tiff"/>
          <p:cNvPicPr>
            <a:picLocks noChangeAspect="1"/>
          </p:cNvPicPr>
          <p:nvPr/>
        </p:nvPicPr>
        <p:blipFill>
          <a:blip r:embed="rId2"/>
          <a:stretch>
            <a:fillRect/>
          </a:stretch>
        </p:blipFill>
        <p:spPr>
          <a:xfrm>
            <a:off x="1086725" y="2918771"/>
            <a:ext cx="6786741" cy="2977271"/>
          </a:xfrm>
          <a:prstGeom prst="rect">
            <a:avLst/>
          </a:prstGeom>
          <a:ln w="12700">
            <a:miter lim="400000"/>
          </a:ln>
        </p:spPr>
      </p:pic>
      <p:sp>
        <p:nvSpPr>
          <p:cNvPr id="221" name="内容占位符 2"/>
          <p:cNvSpPr txBox="1"/>
          <p:nvPr/>
        </p:nvSpPr>
        <p:spPr>
          <a:xfrm>
            <a:off x="457200" y="1333500"/>
            <a:ext cx="8045792" cy="1705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914400">
              <a:lnSpc>
                <a:spcPct val="120000"/>
              </a:lnSpc>
              <a:spcBef>
                <a:spcPts val="1600"/>
              </a:spcBef>
              <a:buFont typeface="Arial"/>
              <a:defRPr sz="2200">
                <a:latin typeface="PingFang SC Regular"/>
                <a:ea typeface="PingFang SC Regular"/>
                <a:cs typeface="PingFang SC Regular"/>
                <a:sym typeface="PingFang SC Regular"/>
              </a:defRPr>
            </a:lvl1pPr>
          </a:lstStyle>
          <a:p>
            <a:r>
              <a:t>仅仅依赖测试人员已经难以满足市场和客户对产品质量的需求，这就要求开发人员也深入参与到软件测试过程中，与测试人员共同完成软件产品的质量保证工作</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图片 3" descr="图片 3"/>
          <p:cNvPicPr>
            <a:picLocks noChangeAspect="1"/>
          </p:cNvPicPr>
          <p:nvPr/>
        </p:nvPicPr>
        <p:blipFill>
          <a:blip r:embed="rId2"/>
          <a:srcRect r="9270"/>
          <a:stretch>
            <a:fillRect/>
          </a:stretch>
        </p:blipFill>
        <p:spPr>
          <a:xfrm>
            <a:off x="6036454" y="0"/>
            <a:ext cx="3089268" cy="6858000"/>
          </a:xfrm>
          <a:prstGeom prst="rect">
            <a:avLst/>
          </a:prstGeom>
          <a:ln w="12700">
            <a:miter lim="400000"/>
          </a:ln>
        </p:spPr>
      </p:pic>
      <p:pic>
        <p:nvPicPr>
          <p:cNvPr id="224" name="pasted-image.png" descr="pasted-image.png"/>
          <p:cNvPicPr>
            <a:picLocks noChangeAspect="1"/>
          </p:cNvPicPr>
          <p:nvPr/>
        </p:nvPicPr>
        <p:blipFill>
          <a:blip r:embed="rId3"/>
          <a:stretch>
            <a:fillRect/>
          </a:stretch>
        </p:blipFill>
        <p:spPr>
          <a:xfrm>
            <a:off x="59818" y="0"/>
            <a:ext cx="5825971" cy="6858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标题 1"/>
          <p:cNvSpPr txBox="1">
            <a:spLocks noGrp="1"/>
          </p:cNvSpPr>
          <p:nvPr>
            <p:ph type="ctrTitle"/>
          </p:nvPr>
        </p:nvSpPr>
        <p:spPr>
          <a:xfrm>
            <a:off x="253515" y="2027604"/>
            <a:ext cx="8636970" cy="1844178"/>
          </a:xfrm>
          <a:prstGeom prst="rect">
            <a:avLst/>
          </a:prstGeom>
        </p:spPr>
        <p:txBody>
          <a:bodyPr anchor="ctr"/>
          <a:lstStyle/>
          <a:p>
            <a:pPr defTabSz="868680">
              <a:lnSpc>
                <a:spcPct val="110000"/>
              </a:lnSpc>
              <a:spcBef>
                <a:spcPts val="1100"/>
              </a:spcBef>
              <a:defRPr sz="3040">
                <a:latin typeface="Futura"/>
                <a:ea typeface="Futura"/>
                <a:cs typeface="Futura"/>
                <a:sym typeface="Futura"/>
              </a:defRPr>
            </a:pPr>
            <a:r>
              <a:t>Everything is ruled by program except program. </a:t>
            </a:r>
          </a:p>
          <a:p>
            <a:pPr defTabSz="868680">
              <a:lnSpc>
                <a:spcPct val="110000"/>
              </a:lnSpc>
              <a:spcBef>
                <a:spcPts val="1100"/>
              </a:spcBef>
              <a:defRPr sz="3040">
                <a:latin typeface="Futura"/>
                <a:ea typeface="Futura"/>
                <a:cs typeface="Futura"/>
                <a:sym typeface="Futura"/>
              </a:defRPr>
            </a:pPr>
            <a:r>
              <a:t>Program is ruled by </a:t>
            </a:r>
            <a:r>
              <a:rPr>
                <a:solidFill>
                  <a:schemeClr val="accent5"/>
                </a:solidFill>
              </a:rPr>
              <a:t>bugs</a:t>
            </a:r>
            <a:r>
              <a: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矩形 11"/>
          <p:cNvSpPr/>
          <p:nvPr/>
        </p:nvSpPr>
        <p:spPr>
          <a:xfrm>
            <a:off x="3352800" y="-1"/>
            <a:ext cx="4860326" cy="6858001"/>
          </a:xfrm>
          <a:prstGeom prst="rect">
            <a:avLst/>
          </a:prstGeom>
          <a:solidFill>
            <a:srgbClr val="26859D"/>
          </a:solidFill>
          <a:ln w="12700">
            <a:miter lim="400000"/>
          </a:ln>
        </p:spPr>
        <p:txBody>
          <a:bodyPr lIns="45719" rIns="45719" anchor="ctr"/>
          <a:lstStyle/>
          <a:p>
            <a:pPr algn="ctr">
              <a:defRPr>
                <a:solidFill>
                  <a:srgbClr val="FFFFFF"/>
                </a:solidFill>
              </a:defRPr>
            </a:pPr>
            <a:endParaRPr/>
          </a:p>
        </p:txBody>
      </p:sp>
      <p:pic>
        <p:nvPicPr>
          <p:cNvPr id="227" name="图片 3" descr="图片 3"/>
          <p:cNvPicPr>
            <a:picLocks noChangeAspect="1"/>
          </p:cNvPicPr>
          <p:nvPr/>
        </p:nvPicPr>
        <p:blipFill>
          <a:blip r:embed="rId2"/>
          <a:srcRect r="3240"/>
          <a:stretch>
            <a:fillRect/>
          </a:stretch>
        </p:blipFill>
        <p:spPr>
          <a:xfrm>
            <a:off x="930874" y="232156"/>
            <a:ext cx="3899074" cy="6393687"/>
          </a:xfrm>
          <a:prstGeom prst="rect">
            <a:avLst/>
          </a:prstGeom>
          <a:ln w="12700">
            <a:miter lim="400000"/>
          </a:ln>
        </p:spPr>
      </p:pic>
      <p:sp>
        <p:nvSpPr>
          <p:cNvPr id="228" name="内容占位符 2"/>
          <p:cNvSpPr txBox="1">
            <a:spLocks noGrp="1"/>
          </p:cNvSpPr>
          <p:nvPr>
            <p:ph type="body" sz="half" idx="1"/>
          </p:nvPr>
        </p:nvSpPr>
        <p:spPr>
          <a:xfrm>
            <a:off x="5211258" y="117389"/>
            <a:ext cx="3407890" cy="6623222"/>
          </a:xfrm>
          <a:prstGeom prst="rect">
            <a:avLst/>
          </a:prstGeom>
        </p:spPr>
        <p:txBody>
          <a:bodyPr anchor="ctr"/>
          <a:lstStyle/>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测试充分度</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测试有效性</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测试用例瘦身</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测试分层</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减少分析遗漏</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用例自动生成</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问题自动排查</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缺陷自动修复</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测试数据准备</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异常测试</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并发测试</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回滚的测试</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兼容性测试</a:t>
            </a:r>
          </a:p>
          <a:p>
            <a:pPr marL="457200" indent="-457200">
              <a:lnSpc>
                <a:spcPct val="100000"/>
              </a:lnSpc>
              <a:spcBef>
                <a:spcPts val="600"/>
              </a:spcBef>
              <a:buFontTx/>
              <a:buAutoNum type="arabicPeriod"/>
              <a:defRPr sz="1600">
                <a:solidFill>
                  <a:srgbClr val="FFFFFF"/>
                </a:solidFill>
              </a:defRPr>
            </a:pPr>
            <a:r>
              <a:t>测试 Mock</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静态代码分析</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形式化验证</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防错设计</a:t>
            </a:r>
          </a:p>
          <a:p>
            <a:pPr marL="457200" indent="-457200">
              <a:lnSpc>
                <a:spcPct val="100000"/>
              </a:lnSpc>
              <a:spcBef>
                <a:spcPts val="600"/>
              </a:spcBef>
              <a:buFontTx/>
              <a:buAutoNum type="arabicPeriod"/>
              <a:defRPr sz="1600">
                <a:solidFill>
                  <a:srgbClr val="FFFFFF"/>
                </a:solidFill>
              </a:defRPr>
            </a:pPr>
            <a:r>
              <a:rPr>
                <a:latin typeface="+mn-lt"/>
                <a:ea typeface="+mn-ea"/>
                <a:cs typeface="+mn-cs"/>
                <a:sym typeface="Helvetica"/>
              </a:rPr>
              <a:t>可测性</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FDA76-3224-4B77-B501-4ECA8E9F4C36}"/>
              </a:ext>
            </a:extLst>
          </p:cNvPr>
          <p:cNvSpPr>
            <a:spLocks noGrp="1"/>
          </p:cNvSpPr>
          <p:nvPr>
            <p:ph type="title"/>
          </p:nvPr>
        </p:nvSpPr>
        <p:spPr/>
        <p:txBody>
          <a:bodyPr/>
          <a:lstStyle/>
          <a:p>
            <a:r>
              <a:rPr lang="zh-CN" altLang="en-US" dirty="0"/>
              <a:t>软件测试的</a:t>
            </a:r>
            <a:r>
              <a:rPr lang="en-US" altLang="zh-CN" dirty="0"/>
              <a:t>PIE</a:t>
            </a:r>
            <a:r>
              <a:rPr lang="zh-CN" altLang="en-US" dirty="0"/>
              <a:t>模型</a:t>
            </a:r>
          </a:p>
        </p:txBody>
      </p:sp>
      <p:sp>
        <p:nvSpPr>
          <p:cNvPr id="3" name="文本占位符 2">
            <a:extLst>
              <a:ext uri="{FF2B5EF4-FFF2-40B4-BE49-F238E27FC236}">
                <a16:creationId xmlns:a16="http://schemas.microsoft.com/office/drawing/2014/main" id="{A9035973-C10D-43D3-A6CD-F4B25F88EEDD}"/>
              </a:ext>
            </a:extLst>
          </p:cNvPr>
          <p:cNvSpPr>
            <a:spLocks noGrp="1"/>
          </p:cNvSpPr>
          <p:nvPr>
            <p:ph type="body" idx="1"/>
          </p:nvPr>
        </p:nvSpPr>
        <p:spPr>
          <a:xfrm>
            <a:off x="318499" y="1825625"/>
            <a:ext cx="8507002" cy="4351338"/>
          </a:xfrm>
        </p:spPr>
        <p:txBody>
          <a:bodyPr/>
          <a:lstStyle/>
          <a:p>
            <a:pPr algn="l"/>
            <a:r>
              <a:rPr lang="en-US" altLang="zh-CN" b="0" i="0" dirty="0">
                <a:solidFill>
                  <a:srgbClr val="444444"/>
                </a:solidFill>
                <a:effectLst/>
                <a:latin typeface="Microsoft YaHei" panose="020B0503020204020204" pitchFamily="34" charset="-122"/>
                <a:ea typeface="Microsoft YaHei" panose="020B0503020204020204" pitchFamily="34" charset="-122"/>
              </a:rPr>
              <a:t>PIE</a:t>
            </a:r>
            <a:r>
              <a:rPr lang="zh-CN" altLang="en-US" b="0" i="0" dirty="0">
                <a:solidFill>
                  <a:srgbClr val="444444"/>
                </a:solidFill>
                <a:effectLst/>
                <a:latin typeface="Microsoft YaHei" panose="020B0503020204020204" pitchFamily="34" charset="-122"/>
                <a:ea typeface="Microsoft YaHei" panose="020B0503020204020204" pitchFamily="34" charset="-122"/>
              </a:rPr>
              <a:t>模型对于软件测试日常笼统说的“</a:t>
            </a:r>
            <a:r>
              <a:rPr lang="en-US" altLang="zh-CN" b="0" i="0" dirty="0">
                <a:solidFill>
                  <a:srgbClr val="444444"/>
                </a:solidFill>
                <a:effectLst/>
                <a:latin typeface="Microsoft YaHei" panose="020B0503020204020204" pitchFamily="34" charset="-122"/>
                <a:ea typeface="Microsoft YaHei" panose="020B0503020204020204" pitchFamily="34" charset="-122"/>
              </a:rPr>
              <a:t>Bug”</a:t>
            </a:r>
            <a:r>
              <a:rPr lang="zh-CN" altLang="en-US" b="0" i="0" dirty="0">
                <a:solidFill>
                  <a:srgbClr val="444444"/>
                </a:solidFill>
                <a:effectLst/>
                <a:latin typeface="Microsoft YaHei" panose="020B0503020204020204" pitchFamily="34" charset="-122"/>
                <a:ea typeface="Microsoft YaHei" panose="020B0503020204020204" pitchFamily="34" charset="-122"/>
              </a:rPr>
              <a:t>一词做了细分：</a:t>
            </a:r>
          </a:p>
          <a:p>
            <a:pPr lvl="1"/>
            <a:r>
              <a:rPr lang="en-US" altLang="zh-CN" b="0" i="0" dirty="0">
                <a:solidFill>
                  <a:srgbClr val="444444"/>
                </a:solidFill>
                <a:effectLst/>
                <a:latin typeface="Microsoft YaHei" panose="020B0503020204020204" pitchFamily="34" charset="-122"/>
                <a:ea typeface="Microsoft YaHei" panose="020B0503020204020204" pitchFamily="34" charset="-122"/>
              </a:rPr>
              <a:t>1</a:t>
            </a:r>
            <a:r>
              <a:rPr lang="zh-CN" altLang="en-US" b="0" i="0" dirty="0">
                <a:solidFill>
                  <a:srgbClr val="444444"/>
                </a:solidFill>
                <a:effectLst/>
                <a:latin typeface="Microsoft YaHei" panose="020B0503020204020204" pitchFamily="34" charset="-122"/>
                <a:ea typeface="Microsoft YaHei" panose="020B0503020204020204" pitchFamily="34" charset="-122"/>
              </a:rPr>
              <a:t>、</a:t>
            </a:r>
            <a:r>
              <a:rPr lang="en-US" altLang="zh-CN" b="0" i="0" dirty="0">
                <a:solidFill>
                  <a:srgbClr val="444444"/>
                </a:solidFill>
                <a:effectLst/>
                <a:latin typeface="Microsoft YaHei" panose="020B0503020204020204" pitchFamily="34" charset="-122"/>
                <a:ea typeface="Microsoft YaHei" panose="020B0503020204020204" pitchFamily="34" charset="-122"/>
              </a:rPr>
              <a:t>Fault</a:t>
            </a:r>
            <a:r>
              <a:rPr lang="zh-CN" altLang="en-US" b="0" i="0" dirty="0">
                <a:solidFill>
                  <a:srgbClr val="444444"/>
                </a:solidFill>
                <a:effectLst/>
                <a:latin typeface="Microsoft YaHei" panose="020B0503020204020204" pitchFamily="34" charset="-122"/>
                <a:ea typeface="Microsoft YaHei" panose="020B0503020204020204" pitchFamily="34" charset="-122"/>
              </a:rPr>
              <a:t>：软件中存在的静态错误。</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lvl="1"/>
            <a:r>
              <a:rPr lang="en-US" altLang="zh-CN" dirty="0">
                <a:solidFill>
                  <a:srgbClr val="444444"/>
                </a:solidFill>
                <a:latin typeface="Microsoft YaHei" panose="020B0503020204020204" pitchFamily="34" charset="-122"/>
                <a:ea typeface="Microsoft YaHei" panose="020B0503020204020204" pitchFamily="34" charset="-122"/>
              </a:rPr>
              <a:t>2</a:t>
            </a:r>
            <a:r>
              <a:rPr lang="zh-CN" altLang="en-US" dirty="0">
                <a:solidFill>
                  <a:srgbClr val="444444"/>
                </a:solidFill>
                <a:latin typeface="Microsoft YaHei" panose="020B0503020204020204" pitchFamily="34" charset="-122"/>
                <a:ea typeface="Microsoft YaHei" panose="020B0503020204020204" pitchFamily="34" charset="-122"/>
              </a:rPr>
              <a:t>、</a:t>
            </a:r>
            <a:r>
              <a:rPr lang="en-US" altLang="zh-CN" dirty="0">
                <a:solidFill>
                  <a:srgbClr val="444444"/>
                </a:solidFill>
                <a:latin typeface="Microsoft YaHei" panose="020B0503020204020204" pitchFamily="34" charset="-122"/>
                <a:ea typeface="Microsoft YaHei" panose="020B0503020204020204" pitchFamily="34" charset="-122"/>
              </a:rPr>
              <a:t>Error</a:t>
            </a:r>
            <a:r>
              <a:rPr lang="zh-CN" altLang="en-US" dirty="0">
                <a:solidFill>
                  <a:srgbClr val="444444"/>
                </a:solidFill>
                <a:latin typeface="Microsoft YaHei" panose="020B0503020204020204" pitchFamily="34" charset="-122"/>
                <a:ea typeface="Microsoft YaHei" panose="020B0503020204020204" pitchFamily="34" charset="-122"/>
              </a:rPr>
              <a:t>：由于</a:t>
            </a:r>
            <a:r>
              <a:rPr lang="en-US" altLang="zh-CN" dirty="0">
                <a:solidFill>
                  <a:srgbClr val="444444"/>
                </a:solidFill>
                <a:latin typeface="Microsoft YaHei" panose="020B0503020204020204" pitchFamily="34" charset="-122"/>
                <a:ea typeface="Microsoft YaHei" panose="020B0503020204020204" pitchFamily="34" charset="-122"/>
              </a:rPr>
              <a:t>Fault</a:t>
            </a:r>
            <a:r>
              <a:rPr lang="zh-CN" altLang="en-US" dirty="0">
                <a:solidFill>
                  <a:srgbClr val="444444"/>
                </a:solidFill>
                <a:latin typeface="Microsoft YaHei" panose="020B0503020204020204" pitchFamily="34" charset="-122"/>
                <a:ea typeface="Microsoft YaHei" panose="020B0503020204020204" pitchFamily="34" charset="-122"/>
              </a:rPr>
              <a:t>导致的内部状态的错误。</a:t>
            </a:r>
            <a:endParaRPr lang="en-US" altLang="zh-CN" dirty="0">
              <a:solidFill>
                <a:srgbClr val="444444"/>
              </a:solidFill>
              <a:latin typeface="Microsoft YaHei" panose="020B0503020204020204" pitchFamily="34" charset="-122"/>
              <a:ea typeface="Microsoft YaHei" panose="020B0503020204020204" pitchFamily="34" charset="-122"/>
            </a:endParaRPr>
          </a:p>
          <a:p>
            <a:pPr lvl="1"/>
            <a:r>
              <a:rPr lang="en-US" altLang="zh-CN" dirty="0">
                <a:solidFill>
                  <a:srgbClr val="444444"/>
                </a:solidFill>
                <a:latin typeface="Microsoft YaHei" panose="020B0503020204020204" pitchFamily="34" charset="-122"/>
                <a:ea typeface="Microsoft YaHei" panose="020B0503020204020204" pitchFamily="34" charset="-122"/>
              </a:rPr>
              <a:t>3</a:t>
            </a:r>
            <a:r>
              <a:rPr lang="zh-CN" altLang="en-US" dirty="0">
                <a:solidFill>
                  <a:srgbClr val="444444"/>
                </a:solidFill>
                <a:latin typeface="Microsoft YaHei" panose="020B0503020204020204" pitchFamily="34" charset="-122"/>
                <a:ea typeface="Microsoft YaHei" panose="020B0503020204020204" pitchFamily="34" charset="-122"/>
              </a:rPr>
              <a:t>、</a:t>
            </a:r>
            <a:r>
              <a:rPr lang="en-US" altLang="zh-CN" dirty="0">
                <a:solidFill>
                  <a:srgbClr val="444444"/>
                </a:solidFill>
                <a:latin typeface="Microsoft YaHei" panose="020B0503020204020204" pitchFamily="34" charset="-122"/>
                <a:ea typeface="Microsoft YaHei" panose="020B0503020204020204" pitchFamily="34" charset="-122"/>
              </a:rPr>
              <a:t>Failure</a:t>
            </a:r>
            <a:r>
              <a:rPr lang="zh-CN" altLang="en-US" dirty="0">
                <a:solidFill>
                  <a:srgbClr val="444444"/>
                </a:solidFill>
                <a:latin typeface="Microsoft YaHei" panose="020B0503020204020204" pitchFamily="34" charset="-122"/>
                <a:ea typeface="Microsoft YaHei" panose="020B0503020204020204" pitchFamily="34" charset="-122"/>
              </a:rPr>
              <a:t>：不满于规格说明，用户可见的外部错误</a:t>
            </a:r>
            <a:r>
              <a:rPr lang="zh-CN" altLang="en-US" b="0" i="0" dirty="0">
                <a:solidFill>
                  <a:srgbClr val="444444"/>
                </a:solidFill>
                <a:effectLst/>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28350469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3750E-A29B-41DB-8A93-D16360B64AB5}"/>
              </a:ext>
            </a:extLst>
          </p:cNvPr>
          <p:cNvSpPr>
            <a:spLocks noGrp="1"/>
          </p:cNvSpPr>
          <p:nvPr>
            <p:ph type="title"/>
          </p:nvPr>
        </p:nvSpPr>
        <p:spPr/>
        <p:txBody>
          <a:bodyPr/>
          <a:lstStyle/>
          <a:p>
            <a:r>
              <a:rPr lang="en-US" altLang="zh-CN" dirty="0"/>
              <a:t>PIE</a:t>
            </a:r>
            <a:r>
              <a:rPr lang="zh-CN" altLang="en-US" dirty="0"/>
              <a:t>模型</a:t>
            </a:r>
          </a:p>
        </p:txBody>
      </p:sp>
      <p:sp>
        <p:nvSpPr>
          <p:cNvPr id="3" name="文本占位符 2">
            <a:extLst>
              <a:ext uri="{FF2B5EF4-FFF2-40B4-BE49-F238E27FC236}">
                <a16:creationId xmlns:a16="http://schemas.microsoft.com/office/drawing/2014/main" id="{92CD638F-C172-4F09-B860-3F719637C4AA}"/>
              </a:ext>
            </a:extLst>
          </p:cNvPr>
          <p:cNvSpPr>
            <a:spLocks noGrp="1"/>
          </p:cNvSpPr>
          <p:nvPr>
            <p:ph type="body" idx="1"/>
          </p:nvPr>
        </p:nvSpPr>
        <p:spPr/>
        <p:txBody>
          <a:bodyPr>
            <a:normAutofit fontScale="92500" lnSpcReduction="10000"/>
          </a:bodyPr>
          <a:lstStyle/>
          <a:p>
            <a:pPr algn="l"/>
            <a:r>
              <a:rPr lang="zh-CN" altLang="en-US" b="0" i="0" dirty="0">
                <a:solidFill>
                  <a:srgbClr val="444444"/>
                </a:solidFill>
                <a:effectLst/>
                <a:latin typeface="Microsoft YaHei" panose="020B0503020204020204" pitchFamily="34" charset="-122"/>
                <a:ea typeface="Microsoft YaHei" panose="020B0503020204020204" pitchFamily="34" charset="-122"/>
              </a:rPr>
              <a:t>我们要观察到错误的存在，必须经过三个步骤，也就是“</a:t>
            </a:r>
            <a:r>
              <a:rPr lang="en-US" altLang="zh-CN" b="1" i="0" dirty="0">
                <a:solidFill>
                  <a:srgbClr val="444444"/>
                </a:solidFill>
                <a:effectLst/>
                <a:latin typeface="Microsoft YaHei" panose="020B0503020204020204" pitchFamily="34" charset="-122"/>
                <a:ea typeface="Microsoft YaHei" panose="020B0503020204020204" pitchFamily="34" charset="-122"/>
              </a:rPr>
              <a:t>PIE</a:t>
            </a:r>
            <a:r>
              <a:rPr lang="zh-CN" altLang="en-US" b="0" i="0" dirty="0">
                <a:solidFill>
                  <a:srgbClr val="444444"/>
                </a:solidFill>
                <a:effectLst/>
                <a:latin typeface="Microsoft YaHei" panose="020B0503020204020204" pitchFamily="34" charset="-122"/>
                <a:ea typeface="Microsoft YaHei" panose="020B0503020204020204" pitchFamily="34" charset="-122"/>
              </a:rPr>
              <a:t>”名字的由来：</a:t>
            </a:r>
          </a:p>
          <a:p>
            <a:pPr lvl="1"/>
            <a:r>
              <a:rPr lang="en-US" altLang="zh-CN" b="0" i="0" dirty="0">
                <a:solidFill>
                  <a:srgbClr val="444444"/>
                </a:solidFill>
                <a:effectLst/>
                <a:latin typeface="Microsoft YaHei" panose="020B0503020204020204" pitchFamily="34" charset="-122"/>
                <a:ea typeface="Microsoft YaHei" panose="020B0503020204020204" pitchFamily="34" charset="-122"/>
              </a:rPr>
              <a:t>1</a:t>
            </a:r>
            <a:r>
              <a:rPr lang="zh-CN" altLang="en-US" b="0" i="0" dirty="0">
                <a:solidFill>
                  <a:srgbClr val="444444"/>
                </a:solidFill>
                <a:effectLst/>
                <a:latin typeface="Microsoft YaHei" panose="020B0503020204020204" pitchFamily="34" charset="-122"/>
                <a:ea typeface="Microsoft YaHei" panose="020B0503020204020204" pitchFamily="34" charset="-122"/>
              </a:rPr>
              <a:t>、</a:t>
            </a:r>
            <a:r>
              <a:rPr lang="en-US" altLang="zh-CN" b="1" i="0" dirty="0">
                <a:solidFill>
                  <a:srgbClr val="444444"/>
                </a:solidFill>
                <a:effectLst/>
                <a:latin typeface="Microsoft YaHei" panose="020B0503020204020204" pitchFamily="34" charset="-122"/>
                <a:ea typeface="Microsoft YaHei" panose="020B0503020204020204" pitchFamily="34" charset="-122"/>
              </a:rPr>
              <a:t>Execution</a:t>
            </a:r>
            <a:r>
              <a:rPr lang="zh-CN" altLang="en-US" b="0" i="0" dirty="0">
                <a:solidFill>
                  <a:srgbClr val="444444"/>
                </a:solidFill>
                <a:effectLst/>
                <a:latin typeface="Microsoft YaHei" panose="020B0503020204020204" pitchFamily="34" charset="-122"/>
                <a:ea typeface="Microsoft YaHei" panose="020B0503020204020204" pitchFamily="34" charset="-122"/>
              </a:rPr>
              <a:t>（执行）：错误代码必须要被执行到。</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lvl="1"/>
            <a:r>
              <a:rPr lang="en-US" altLang="zh-CN" dirty="0">
                <a:solidFill>
                  <a:srgbClr val="444444"/>
                </a:solidFill>
                <a:latin typeface="Microsoft YaHei" panose="020B0503020204020204" pitchFamily="34" charset="-122"/>
                <a:ea typeface="Microsoft YaHei" panose="020B0503020204020204" pitchFamily="34" charset="-122"/>
              </a:rPr>
              <a:t>2</a:t>
            </a:r>
            <a:r>
              <a:rPr lang="zh-CN" altLang="en-US" dirty="0">
                <a:solidFill>
                  <a:srgbClr val="444444"/>
                </a:solidFill>
                <a:latin typeface="Microsoft YaHei" panose="020B0503020204020204" pitchFamily="34" charset="-122"/>
                <a:ea typeface="Microsoft YaHei" panose="020B0503020204020204" pitchFamily="34" charset="-122"/>
              </a:rPr>
              <a:t>、</a:t>
            </a:r>
            <a:r>
              <a:rPr lang="en-US" altLang="zh-CN" b="1" dirty="0">
                <a:solidFill>
                  <a:srgbClr val="444444"/>
                </a:solidFill>
                <a:latin typeface="Microsoft YaHei" panose="020B0503020204020204" pitchFamily="34" charset="-122"/>
                <a:ea typeface="Microsoft YaHei" panose="020B0503020204020204" pitchFamily="34" charset="-122"/>
              </a:rPr>
              <a:t>Infection</a:t>
            </a:r>
            <a:r>
              <a:rPr lang="zh-CN" altLang="en-US" dirty="0">
                <a:solidFill>
                  <a:srgbClr val="444444"/>
                </a:solidFill>
                <a:latin typeface="Microsoft YaHei" panose="020B0503020204020204" pitchFamily="34" charset="-122"/>
                <a:ea typeface="Microsoft YaHei" panose="020B0503020204020204" pitchFamily="34" charset="-122"/>
              </a:rPr>
              <a:t>（感染）：触发了错误的中间状态。</a:t>
            </a:r>
            <a:endParaRPr lang="en-US" altLang="zh-CN" dirty="0">
              <a:solidFill>
                <a:srgbClr val="444444"/>
              </a:solidFill>
              <a:latin typeface="Microsoft YaHei" panose="020B0503020204020204" pitchFamily="34" charset="-122"/>
              <a:ea typeface="Microsoft YaHei" panose="020B0503020204020204" pitchFamily="34" charset="-122"/>
            </a:endParaRPr>
          </a:p>
          <a:p>
            <a:pPr lvl="1"/>
            <a:r>
              <a:rPr lang="en-US" altLang="zh-CN" dirty="0">
                <a:solidFill>
                  <a:srgbClr val="444444"/>
                </a:solidFill>
                <a:latin typeface="Microsoft YaHei" panose="020B0503020204020204" pitchFamily="34" charset="-122"/>
                <a:ea typeface="Microsoft YaHei" panose="020B0503020204020204" pitchFamily="34" charset="-122"/>
              </a:rPr>
              <a:t>3</a:t>
            </a:r>
            <a:r>
              <a:rPr lang="zh-CN" altLang="en-US" dirty="0">
                <a:solidFill>
                  <a:srgbClr val="444444"/>
                </a:solidFill>
                <a:latin typeface="Microsoft YaHei" panose="020B0503020204020204" pitchFamily="34" charset="-122"/>
                <a:ea typeface="Microsoft YaHei" panose="020B0503020204020204" pitchFamily="34" charset="-122"/>
              </a:rPr>
              <a:t>、</a:t>
            </a:r>
            <a:r>
              <a:rPr lang="en-US" altLang="zh-CN" b="1" dirty="0">
                <a:solidFill>
                  <a:srgbClr val="444444"/>
                </a:solidFill>
                <a:latin typeface="Microsoft YaHei" panose="020B0503020204020204" pitchFamily="34" charset="-122"/>
                <a:ea typeface="Microsoft YaHei" panose="020B0503020204020204" pitchFamily="34" charset="-122"/>
              </a:rPr>
              <a:t>Propagation</a:t>
            </a:r>
            <a:r>
              <a:rPr lang="zh-CN" altLang="en-US" dirty="0">
                <a:solidFill>
                  <a:srgbClr val="444444"/>
                </a:solidFill>
                <a:latin typeface="Microsoft YaHei" panose="020B0503020204020204" pitchFamily="34" charset="-122"/>
                <a:ea typeface="Microsoft YaHei" panose="020B0503020204020204" pitchFamily="34" charset="-122"/>
              </a:rPr>
              <a:t>（传播）：错误的中间状态必须可以传播到最后的输出使得可以被观测到。</a:t>
            </a:r>
            <a:br>
              <a:rPr lang="zh-CN" altLang="en-US" dirty="0">
                <a:solidFill>
                  <a:srgbClr val="444444"/>
                </a:solidFill>
                <a:latin typeface="Microsoft YaHei" panose="020B0503020204020204" pitchFamily="34" charset="-122"/>
                <a:ea typeface="Microsoft YaHei" panose="020B0503020204020204" pitchFamily="34" charset="-122"/>
              </a:rPr>
            </a:br>
            <a:endParaRPr lang="en-US" altLang="zh-CN" dirty="0">
              <a:solidFill>
                <a:srgbClr val="444444"/>
              </a:solidFill>
              <a:latin typeface="Microsoft YaHei" panose="020B0503020204020204" pitchFamily="34" charset="-122"/>
              <a:ea typeface="Microsoft YaHei" panose="020B0503020204020204" pitchFamily="34" charset="-122"/>
            </a:endParaRPr>
          </a:p>
          <a:p>
            <a:r>
              <a:rPr lang="zh-CN" altLang="en-US" dirty="0">
                <a:solidFill>
                  <a:srgbClr val="444444"/>
                </a:solidFill>
                <a:latin typeface="Microsoft YaHei" panose="020B0503020204020204" pitchFamily="34" charset="-122"/>
                <a:ea typeface="Microsoft YaHei" panose="020B0503020204020204" pitchFamily="34" charset="-122"/>
              </a:rPr>
              <a:t>错误代码被执行到，未必会触发错误的中间状态；错误的中间状态，未必会导致错误的输出。</a:t>
            </a:r>
            <a:br>
              <a:rPr lang="zh-CN" altLang="en-US" dirty="0">
                <a:solidFill>
                  <a:srgbClr val="444444"/>
                </a:solidFill>
                <a:latin typeface="Microsoft YaHei" panose="020B0503020204020204" pitchFamily="34" charset="-122"/>
                <a:ea typeface="Microsoft YaHei" panose="020B0503020204020204" pitchFamily="34" charset="-122"/>
              </a:rPr>
            </a:br>
            <a:endParaRPr lang="zh-CN" altLang="en-US" dirty="0"/>
          </a:p>
        </p:txBody>
      </p:sp>
    </p:spTree>
    <p:extLst>
      <p:ext uri="{BB962C8B-B14F-4D97-AF65-F5344CB8AC3E}">
        <p14:creationId xmlns:p14="http://schemas.microsoft.com/office/powerpoint/2010/main" val="7801521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DC45FE-F42A-4CBD-AAE2-9B5A22E352C4}"/>
              </a:ext>
            </a:extLst>
          </p:cNvPr>
          <p:cNvPicPr>
            <a:picLocks noChangeAspect="1"/>
          </p:cNvPicPr>
          <p:nvPr/>
        </p:nvPicPr>
        <p:blipFill>
          <a:blip r:embed="rId2"/>
          <a:stretch>
            <a:fillRect/>
          </a:stretch>
        </p:blipFill>
        <p:spPr>
          <a:xfrm>
            <a:off x="22583" y="20549"/>
            <a:ext cx="9098834" cy="4486274"/>
          </a:xfrm>
          <a:prstGeom prst="rect">
            <a:avLst/>
          </a:prstGeom>
        </p:spPr>
      </p:pic>
      <p:sp>
        <p:nvSpPr>
          <p:cNvPr id="4" name="AutoShape 2" descr="什么是软件测试的PIE模型？">
            <a:extLst>
              <a:ext uri="{FF2B5EF4-FFF2-40B4-BE49-F238E27FC236}">
                <a16:creationId xmlns:a16="http://schemas.microsoft.com/office/drawing/2014/main" id="{292D7545-E1E2-4942-8798-D3E5A6FC8414}"/>
              </a:ext>
            </a:extLst>
          </p:cNvPr>
          <p:cNvSpPr>
            <a:spLocks noGrp="1" noChangeAspect="1" noChangeArrowheads="1"/>
          </p:cNvSpPr>
          <p:nvPr>
            <p:ph type="body" idx="1"/>
          </p:nvPr>
        </p:nvSpPr>
        <p:spPr bwMode="auto">
          <a:xfrm>
            <a:off x="22582" y="4599289"/>
            <a:ext cx="9121417" cy="22587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10000"/>
          </a:bodyPr>
          <a:lstStyle/>
          <a:p>
            <a:r>
              <a:rPr lang="zh-CN" altLang="en-US" dirty="0"/>
              <a:t>比如上面一个计算数组中数字之和的程序，其中</a:t>
            </a:r>
            <a:r>
              <a:rPr lang="en-US" altLang="zh-CN" dirty="0"/>
              <a:t>for</a:t>
            </a:r>
            <a:r>
              <a:rPr lang="zh-CN" altLang="en-US" dirty="0"/>
              <a:t>循环从</a:t>
            </a:r>
            <a:r>
              <a:rPr lang="en-US" altLang="zh-CN" dirty="0" err="1"/>
              <a:t>i</a:t>
            </a:r>
            <a:r>
              <a:rPr lang="en-US" altLang="zh-CN" dirty="0"/>
              <a:t>=1</a:t>
            </a:r>
            <a:r>
              <a:rPr lang="zh-CN" altLang="en-US" dirty="0"/>
              <a:t>开始，遗漏掉了</a:t>
            </a:r>
            <a:r>
              <a:rPr lang="en-US" altLang="zh-CN" dirty="0" err="1"/>
              <a:t>i</a:t>
            </a:r>
            <a:r>
              <a:rPr lang="en-US" altLang="zh-CN" dirty="0"/>
              <a:t>=0</a:t>
            </a:r>
            <a:r>
              <a:rPr lang="zh-CN" altLang="en-US" dirty="0"/>
              <a:t>的情况，这显然是一个</a:t>
            </a:r>
            <a:r>
              <a:rPr lang="en-US" altLang="zh-CN" dirty="0"/>
              <a:t>Fault</a:t>
            </a:r>
            <a:r>
              <a:rPr lang="zh-CN" altLang="en-US" dirty="0"/>
              <a:t>。</a:t>
            </a:r>
          </a:p>
          <a:p>
            <a:r>
              <a:rPr lang="zh-CN" altLang="en-US" dirty="0"/>
              <a:t>如果我们测试的数组是</a:t>
            </a:r>
            <a:r>
              <a:rPr lang="en-US" altLang="zh-CN" dirty="0"/>
              <a:t>[0</a:t>
            </a:r>
            <a:r>
              <a:rPr lang="zh-CN" altLang="en-US" dirty="0"/>
              <a:t>，</a:t>
            </a:r>
            <a:r>
              <a:rPr lang="en-US" altLang="zh-CN" dirty="0"/>
              <a:t>5</a:t>
            </a:r>
            <a:r>
              <a:rPr lang="zh-CN" altLang="en-US" dirty="0"/>
              <a:t>，</a:t>
            </a:r>
            <a:r>
              <a:rPr lang="en-US" altLang="zh-CN" dirty="0"/>
              <a:t>3]</a:t>
            </a:r>
            <a:r>
              <a:rPr lang="zh-CN" altLang="en-US" dirty="0"/>
              <a:t>，由于遗漏掉的</a:t>
            </a:r>
            <a:r>
              <a:rPr lang="en-US" altLang="zh-CN" dirty="0" err="1"/>
              <a:t>i</a:t>
            </a:r>
            <a:r>
              <a:rPr lang="en-US" altLang="zh-CN" dirty="0"/>
              <a:t>=0</a:t>
            </a:r>
            <a:r>
              <a:rPr lang="zh-CN" altLang="en-US" dirty="0"/>
              <a:t>的情况刚好为</a:t>
            </a:r>
            <a:r>
              <a:rPr lang="en-US" altLang="zh-CN" dirty="0"/>
              <a:t>0</a:t>
            </a:r>
            <a:r>
              <a:rPr lang="zh-CN" altLang="en-US" dirty="0"/>
              <a:t>，所以</a:t>
            </a:r>
            <a:r>
              <a:rPr lang="en-US" altLang="zh-CN" dirty="0"/>
              <a:t>sum</a:t>
            </a:r>
            <a:r>
              <a:rPr lang="zh-CN" altLang="en-US" dirty="0"/>
              <a:t>计算的结果为</a:t>
            </a:r>
            <a:r>
              <a:rPr lang="en-US" altLang="zh-CN" dirty="0"/>
              <a:t>4</a:t>
            </a:r>
            <a:r>
              <a:rPr lang="zh-CN" altLang="en-US" dirty="0"/>
              <a:t>，与预期相符。此时，</a:t>
            </a:r>
            <a:r>
              <a:rPr lang="en-US" altLang="zh-CN" dirty="0"/>
              <a:t>Fault</a:t>
            </a:r>
            <a:r>
              <a:rPr lang="zh-CN" altLang="en-US" dirty="0"/>
              <a:t>并未触发错误的中间状态。</a:t>
            </a:r>
          </a:p>
          <a:p>
            <a:r>
              <a:rPr lang="zh-CN" altLang="en-US" dirty="0"/>
              <a:t>但如果换成</a:t>
            </a:r>
            <a:r>
              <a:rPr lang="en-US" altLang="zh-CN" dirty="0"/>
              <a:t>[4</a:t>
            </a:r>
            <a:r>
              <a:rPr lang="zh-CN" altLang="en-US" dirty="0"/>
              <a:t>，</a:t>
            </a:r>
            <a:r>
              <a:rPr lang="en-US" altLang="zh-CN" dirty="0"/>
              <a:t>5</a:t>
            </a:r>
            <a:r>
              <a:rPr lang="zh-CN" altLang="en-US" dirty="0"/>
              <a:t>，</a:t>
            </a:r>
            <a:r>
              <a:rPr lang="en-US" altLang="zh-CN" dirty="0"/>
              <a:t>3]</a:t>
            </a:r>
            <a:r>
              <a:rPr lang="zh-CN" altLang="en-US" dirty="0"/>
              <a:t>，就可以触发错误的中间状态。</a:t>
            </a:r>
          </a:p>
        </p:txBody>
      </p:sp>
    </p:spTree>
    <p:extLst>
      <p:ext uri="{BB962C8B-B14F-4D97-AF65-F5344CB8AC3E}">
        <p14:creationId xmlns:p14="http://schemas.microsoft.com/office/powerpoint/2010/main" val="1132932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C40F26F-1B28-46A1-9267-D95900E078EF}"/>
              </a:ext>
            </a:extLst>
          </p:cNvPr>
          <p:cNvPicPr>
            <a:picLocks noChangeAspect="1"/>
          </p:cNvPicPr>
          <p:nvPr/>
        </p:nvPicPr>
        <p:blipFill>
          <a:blip r:embed="rId2"/>
          <a:stretch>
            <a:fillRect/>
          </a:stretch>
        </p:blipFill>
        <p:spPr>
          <a:xfrm>
            <a:off x="0" y="0"/>
            <a:ext cx="9144001" cy="3729519"/>
          </a:xfrm>
          <a:prstGeom prst="rect">
            <a:avLst/>
          </a:prstGeom>
        </p:spPr>
      </p:pic>
      <p:sp>
        <p:nvSpPr>
          <p:cNvPr id="4" name="AutoShape 2" descr="什么是软件测试的PIE模型？">
            <a:extLst>
              <a:ext uri="{FF2B5EF4-FFF2-40B4-BE49-F238E27FC236}">
                <a16:creationId xmlns:a16="http://schemas.microsoft.com/office/drawing/2014/main" id="{57A0B502-A928-4340-A28B-31B0225C9797}"/>
              </a:ext>
            </a:extLst>
          </p:cNvPr>
          <p:cNvSpPr>
            <a:spLocks noGrp="1" noChangeAspect="1" noChangeArrowheads="1"/>
          </p:cNvSpPr>
          <p:nvPr>
            <p:ph type="body" idx="1"/>
          </p:nvPr>
        </p:nvSpPr>
        <p:spPr bwMode="auto">
          <a:xfrm>
            <a:off x="0" y="3729519"/>
            <a:ext cx="9144000" cy="3128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85000" lnSpcReduction="20000"/>
          </a:bodyPr>
          <a:lstStyle/>
          <a:p>
            <a:r>
              <a:rPr lang="zh-CN" altLang="en-US" b="1" dirty="0">
                <a:solidFill>
                  <a:srgbClr val="FF0000"/>
                </a:solidFill>
              </a:rPr>
              <a:t>再看另一个例子，</a:t>
            </a:r>
            <a:r>
              <a:rPr lang="zh-CN" altLang="en-US" dirty="0"/>
              <a:t>计算数组的平均值时，错误地将数组长度减一，这也是一个</a:t>
            </a:r>
            <a:r>
              <a:rPr lang="en-US" altLang="zh-CN" dirty="0"/>
              <a:t>Fault</a:t>
            </a:r>
            <a:r>
              <a:rPr lang="zh-CN" altLang="en-US" dirty="0"/>
              <a:t>。</a:t>
            </a:r>
          </a:p>
          <a:p>
            <a:r>
              <a:rPr lang="zh-CN" altLang="en-US" dirty="0"/>
              <a:t>当测试的数组是</a:t>
            </a:r>
            <a:r>
              <a:rPr lang="en-US" altLang="zh-CN" dirty="0"/>
              <a:t>[3</a:t>
            </a:r>
            <a:r>
              <a:rPr lang="zh-CN" altLang="en-US" dirty="0"/>
              <a:t>，</a:t>
            </a:r>
            <a:r>
              <a:rPr lang="en-US" altLang="zh-CN" dirty="0"/>
              <a:t>5</a:t>
            </a:r>
            <a:r>
              <a:rPr lang="zh-CN" altLang="en-US" dirty="0"/>
              <a:t>，</a:t>
            </a:r>
            <a:r>
              <a:rPr lang="en-US" altLang="zh-CN" dirty="0"/>
              <a:t>4]</a:t>
            </a:r>
            <a:r>
              <a:rPr lang="zh-CN" altLang="en-US" dirty="0"/>
              <a:t>时，</a:t>
            </a:r>
            <a:r>
              <a:rPr lang="en-US" altLang="zh-CN" dirty="0"/>
              <a:t>sum</a:t>
            </a:r>
            <a:r>
              <a:rPr lang="zh-CN" altLang="en-US" dirty="0"/>
              <a:t>只计算了前两个数的总和，造成了一个错误的中间状态。</a:t>
            </a:r>
          </a:p>
          <a:p>
            <a:r>
              <a:rPr lang="zh-CN" altLang="en-US" dirty="0"/>
              <a:t>但很巧合的是，</a:t>
            </a:r>
            <a:r>
              <a:rPr lang="en-US" altLang="zh-CN" dirty="0"/>
              <a:t>(3+5) / 2</a:t>
            </a:r>
            <a:r>
              <a:rPr lang="zh-CN" altLang="en-US" dirty="0"/>
              <a:t>的结果 跟 </a:t>
            </a:r>
            <a:r>
              <a:rPr lang="en-US" altLang="zh-CN" dirty="0"/>
              <a:t>(3+5+4) / 3</a:t>
            </a:r>
            <a:r>
              <a:rPr lang="zh-CN" altLang="en-US" dirty="0"/>
              <a:t>的结果是一样的，也就是说，虽然存在一个错误的中间状态，但并没有导致一个错误的输出结果。</a:t>
            </a:r>
          </a:p>
          <a:p>
            <a:r>
              <a:rPr lang="zh-CN" altLang="en-US" dirty="0"/>
              <a:t>因此，我们可以得出一个结论，如果要发现一个</a:t>
            </a:r>
            <a:r>
              <a:rPr lang="en-US" altLang="zh-CN" dirty="0"/>
              <a:t>Bug</a:t>
            </a:r>
            <a:r>
              <a:rPr lang="zh-CN" altLang="en-US" dirty="0"/>
              <a:t>，必须要满足</a:t>
            </a:r>
            <a:r>
              <a:rPr lang="en-US" altLang="zh-CN" dirty="0"/>
              <a:t>PIE</a:t>
            </a:r>
            <a:r>
              <a:rPr lang="zh-CN" altLang="en-US" dirty="0"/>
              <a:t>模型。</a:t>
            </a:r>
            <a:r>
              <a:rPr lang="en-US" altLang="zh-CN" dirty="0"/>
              <a:t>PIE</a:t>
            </a:r>
            <a:r>
              <a:rPr lang="zh-CN" altLang="en-US" dirty="0"/>
              <a:t>模型对于我们如何提升软件质量有一定的指导借鉴意义。</a:t>
            </a:r>
          </a:p>
        </p:txBody>
      </p:sp>
    </p:spTree>
    <p:extLst>
      <p:ext uri="{BB962C8B-B14F-4D97-AF65-F5344CB8AC3E}">
        <p14:creationId xmlns:p14="http://schemas.microsoft.com/office/powerpoint/2010/main" val="3761756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课程内容</a:t>
            </a:r>
          </a:p>
        </p:txBody>
      </p:sp>
      <p:sp>
        <p:nvSpPr>
          <p:cNvPr id="231" name="内容占位符 2"/>
          <p:cNvSpPr txBox="1">
            <a:spLocks noGrp="1"/>
          </p:cNvSpPr>
          <p:nvPr>
            <p:ph type="body" idx="1"/>
          </p:nvPr>
        </p:nvSpPr>
        <p:spPr>
          <a:xfrm>
            <a:off x="444500" y="1333500"/>
            <a:ext cx="8132700" cy="4784769"/>
          </a:xfrm>
          <a:prstGeom prst="rect">
            <a:avLst/>
          </a:prstGeom>
        </p:spPr>
        <p:txBody>
          <a:bodyPr/>
          <a:lstStyle/>
          <a:p>
            <a:pPr marL="0" indent="0">
              <a:lnSpc>
                <a:spcPct val="120000"/>
              </a:lnSpc>
              <a:spcBef>
                <a:spcPts val="600"/>
              </a:spcBef>
              <a:buSzTx/>
              <a:buFontTx/>
              <a:buNone/>
              <a:defRPr sz="2200"/>
            </a:pPr>
            <a:r>
              <a:t>学习一批有代表性的软件测试方法，了解各个方法的基本原理、相关技术和优势特点，并能在实践中灵活应用</a:t>
            </a:r>
          </a:p>
          <a:p>
            <a:pPr marL="330199" indent="-330199">
              <a:lnSpc>
                <a:spcPct val="120000"/>
              </a:lnSpc>
              <a:spcBef>
                <a:spcPts val="600"/>
              </a:spcBef>
              <a:buFontTx/>
              <a:defRPr sz="2200"/>
            </a:pPr>
            <a:r>
              <a:rPr>
                <a:latin typeface="+mn-lt"/>
                <a:ea typeface="+mn-ea"/>
                <a:cs typeface="+mn-cs"/>
                <a:sym typeface="Helvetica"/>
              </a:rPr>
              <a:t>学习一套软件测试方法体系</a:t>
            </a:r>
            <a:r>
              <a:rPr>
                <a:solidFill>
                  <a:srgbClr val="535353"/>
                </a:solidFill>
                <a:latin typeface="Avenir Next Regular"/>
                <a:ea typeface="Avenir Next Regular"/>
                <a:cs typeface="Avenir Next Regular"/>
                <a:sym typeface="Avenir Next Regular"/>
              </a:rPr>
              <a:t> (Reader &amp; Listener)</a:t>
            </a:r>
          </a:p>
          <a:p>
            <a:pPr marL="330199" indent="-330199">
              <a:lnSpc>
                <a:spcPct val="120000"/>
              </a:lnSpc>
              <a:spcBef>
                <a:spcPts val="600"/>
              </a:spcBef>
              <a:buFontTx/>
              <a:defRPr sz="2200"/>
            </a:pPr>
            <a:r>
              <a:rPr>
                <a:latin typeface="+mn-lt"/>
                <a:ea typeface="+mn-ea"/>
                <a:cs typeface="+mn-cs"/>
                <a:sym typeface="Helvetica"/>
              </a:rPr>
              <a:t>研究一种流行的软件测试方法</a:t>
            </a:r>
            <a:r>
              <a:rPr>
                <a:latin typeface="Avenir Next Regular"/>
                <a:ea typeface="Avenir Next Regular"/>
                <a:cs typeface="Avenir Next Regular"/>
                <a:sym typeface="Avenir Next Regular"/>
              </a:rPr>
              <a:t> </a:t>
            </a:r>
            <a:r>
              <a:rPr>
                <a:solidFill>
                  <a:srgbClr val="535353"/>
                </a:solidFill>
                <a:latin typeface="Avenir Next Regular"/>
                <a:ea typeface="Avenir Next Regular"/>
                <a:cs typeface="Avenir Next Regular"/>
                <a:sym typeface="Avenir Next Regular"/>
              </a:rPr>
              <a:t>(Researcher)</a:t>
            </a:r>
            <a:endParaRPr>
              <a:solidFill>
                <a:srgbClr val="535353"/>
              </a:solidFill>
            </a:endParaRPr>
          </a:p>
          <a:p>
            <a:pPr marL="330199" indent="-330199">
              <a:lnSpc>
                <a:spcPct val="120000"/>
              </a:lnSpc>
              <a:spcBef>
                <a:spcPts val="600"/>
              </a:spcBef>
              <a:buFontTx/>
              <a:defRPr sz="2200"/>
            </a:pPr>
            <a:r>
              <a:rPr>
                <a:latin typeface="+mn-lt"/>
                <a:ea typeface="+mn-ea"/>
                <a:cs typeface="+mn-cs"/>
                <a:sym typeface="Helvetica"/>
              </a:rPr>
              <a:t>测试一个真实的软件系统 </a:t>
            </a:r>
            <a:r>
              <a:rPr>
                <a:solidFill>
                  <a:srgbClr val="535353"/>
                </a:solidFill>
                <a:latin typeface="Avenir Next Regular"/>
                <a:ea typeface="Avenir Next Regular"/>
                <a:cs typeface="Avenir Next Regular"/>
                <a:sym typeface="Avenir Next Regular"/>
              </a:rPr>
              <a:t>(Practitioner)</a:t>
            </a:r>
            <a:endParaRPr>
              <a:solidFill>
                <a:srgbClr val="535353"/>
              </a:solidFill>
            </a:endParaRPr>
          </a:p>
          <a:p>
            <a:pPr marL="330199" indent="-330199">
              <a:lnSpc>
                <a:spcPct val="120000"/>
              </a:lnSpc>
              <a:spcBef>
                <a:spcPts val="600"/>
              </a:spcBef>
              <a:buClr>
                <a:srgbClr val="000000"/>
              </a:buClr>
              <a:buFontTx/>
              <a:defRPr sz="2200">
                <a:solidFill>
                  <a:srgbClr val="535353"/>
                </a:solidFill>
              </a:defRPr>
            </a:pPr>
            <a:r>
              <a:rPr>
                <a:solidFill>
                  <a:srgbClr val="000000"/>
                </a:solidFill>
              </a:rPr>
              <a:t>完整汇报测试的流程和发现</a:t>
            </a:r>
            <a:r>
              <a:t> </a:t>
            </a:r>
            <a:r>
              <a:rPr>
                <a:latin typeface="Avenir Next Regular"/>
                <a:ea typeface="Avenir Next Regular"/>
                <a:cs typeface="Avenir Next Regular"/>
                <a:sym typeface="Avenir Next Regular"/>
              </a:rPr>
              <a:t>(Writer &amp; Speaker)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标题 1"/>
          <p:cNvSpPr txBox="1">
            <a:spLocks noGrp="1"/>
          </p:cNvSpPr>
          <p:nvPr>
            <p:ph type="title"/>
          </p:nvPr>
        </p:nvSpPr>
        <p:spPr>
          <a:xfrm>
            <a:off x="444500" y="178443"/>
            <a:ext cx="7886700" cy="1040758"/>
          </a:xfrm>
          <a:prstGeom prst="rect">
            <a:avLst/>
          </a:prstGeom>
        </p:spPr>
        <p:txBody>
          <a:bodyPr/>
          <a:lstStyle>
            <a:lvl1pPr>
              <a:defRPr sz="4000">
                <a:latin typeface="PingFang SC Regular"/>
                <a:ea typeface="PingFang SC Regular"/>
                <a:cs typeface="PingFang SC Regular"/>
                <a:sym typeface="PingFang SC Regular"/>
              </a:defRPr>
            </a:lvl1pPr>
          </a:lstStyle>
          <a:p>
            <a:r>
              <a:t>课堂教学和讨论</a:t>
            </a:r>
          </a:p>
        </p:txBody>
      </p:sp>
      <p:sp>
        <p:nvSpPr>
          <p:cNvPr id="234" name="内容占位符 2"/>
          <p:cNvSpPr txBox="1">
            <a:spLocks noGrp="1"/>
          </p:cNvSpPr>
          <p:nvPr>
            <p:ph type="body" idx="1"/>
          </p:nvPr>
        </p:nvSpPr>
        <p:spPr>
          <a:xfrm>
            <a:off x="444500" y="1333500"/>
            <a:ext cx="8237495" cy="5084898"/>
          </a:xfrm>
          <a:prstGeom prst="rect">
            <a:avLst/>
          </a:prstGeom>
        </p:spPr>
        <p:txBody>
          <a:bodyPr/>
          <a:lstStyle/>
          <a:p>
            <a:pPr marL="330199" indent="-330199">
              <a:lnSpc>
                <a:spcPct val="120000"/>
              </a:lnSpc>
              <a:spcBef>
                <a:spcPts val="600"/>
              </a:spcBef>
              <a:buFontTx/>
              <a:defRPr sz="2200"/>
            </a:pPr>
            <a:r>
              <a:rPr dirty="0" err="1">
                <a:latin typeface="+mn-lt"/>
                <a:ea typeface="+mn-ea"/>
                <a:cs typeface="+mn-cs"/>
                <a:sym typeface="Helvetica"/>
              </a:rPr>
              <a:t>软件测试概论</a:t>
            </a:r>
            <a:endParaRPr dirty="0">
              <a:latin typeface="+mn-lt"/>
              <a:ea typeface="+mn-ea"/>
              <a:cs typeface="+mn-cs"/>
              <a:sym typeface="Helvetica"/>
            </a:endParaRPr>
          </a:p>
          <a:p>
            <a:pPr marL="330199" indent="-330199">
              <a:lnSpc>
                <a:spcPct val="120000"/>
              </a:lnSpc>
              <a:spcBef>
                <a:spcPts val="600"/>
              </a:spcBef>
              <a:buFontTx/>
              <a:defRPr sz="2200"/>
            </a:pPr>
            <a:r>
              <a:rPr dirty="0" err="1">
                <a:latin typeface="+mn-lt"/>
                <a:ea typeface="+mn-ea"/>
                <a:cs typeface="+mn-cs"/>
                <a:sym typeface="Helvetica"/>
              </a:rPr>
              <a:t>白盒测试和黑盒测试</a:t>
            </a:r>
            <a:endParaRPr dirty="0">
              <a:latin typeface="+mn-lt"/>
              <a:ea typeface="+mn-ea"/>
              <a:cs typeface="+mn-cs"/>
              <a:sym typeface="Helvetica"/>
            </a:endParaRPr>
          </a:p>
          <a:p>
            <a:pPr marL="330199" indent="-330199">
              <a:lnSpc>
                <a:spcPct val="120000"/>
              </a:lnSpc>
              <a:spcBef>
                <a:spcPts val="600"/>
              </a:spcBef>
              <a:buFontTx/>
              <a:defRPr sz="2200"/>
            </a:pPr>
            <a:r>
              <a:rPr dirty="0" err="1">
                <a:latin typeface="+mn-lt"/>
                <a:ea typeface="+mn-ea"/>
                <a:cs typeface="+mn-cs"/>
                <a:sym typeface="Helvetica"/>
              </a:rPr>
              <a:t>软件开发过程中的测试方法</a:t>
            </a:r>
            <a:endParaRPr dirty="0">
              <a:latin typeface="+mn-lt"/>
              <a:ea typeface="+mn-ea"/>
              <a:cs typeface="+mn-cs"/>
              <a:sym typeface="Helvetica"/>
            </a:endParaRPr>
          </a:p>
          <a:p>
            <a:pPr marL="330199" indent="-330199">
              <a:lnSpc>
                <a:spcPct val="120000"/>
              </a:lnSpc>
              <a:spcBef>
                <a:spcPts val="600"/>
              </a:spcBef>
              <a:buFontTx/>
              <a:defRPr sz="2200"/>
            </a:pPr>
            <a:r>
              <a:rPr dirty="0" err="1">
                <a:latin typeface="+mn-lt"/>
                <a:ea typeface="+mn-ea"/>
                <a:cs typeface="+mn-cs"/>
                <a:sym typeface="Helvetica"/>
              </a:rPr>
              <a:t>软件特性及方面的测试方法</a:t>
            </a:r>
            <a:endParaRPr dirty="0">
              <a:latin typeface="+mn-lt"/>
              <a:ea typeface="+mn-ea"/>
              <a:cs typeface="+mn-cs"/>
              <a:sym typeface="Helvetica"/>
            </a:endParaRPr>
          </a:p>
          <a:p>
            <a:pPr marL="330199" indent="-330199">
              <a:lnSpc>
                <a:spcPct val="120000"/>
              </a:lnSpc>
              <a:spcBef>
                <a:spcPts val="600"/>
              </a:spcBef>
              <a:buFontTx/>
              <a:defRPr sz="2200">
                <a:latin typeface="Avenir Next Regular"/>
                <a:ea typeface="Avenir Next Regular"/>
                <a:cs typeface="Avenir Next Regular"/>
                <a:sym typeface="Avenir Next Regular"/>
              </a:defRPr>
            </a:pPr>
            <a:r>
              <a:rPr dirty="0" err="1"/>
              <a:t>现代软件测试方法专题</a:t>
            </a:r>
            <a:endParaRPr dirty="0"/>
          </a:p>
          <a:p>
            <a:pPr marL="711200" lvl="1" indent="-330200">
              <a:lnSpc>
                <a:spcPct val="120000"/>
              </a:lnSpc>
              <a:spcBef>
                <a:spcPts val="600"/>
              </a:spcBef>
              <a:buFontTx/>
              <a:defRPr sz="2200">
                <a:latin typeface="Avenir Next Regular"/>
                <a:ea typeface="Avenir Next Regular"/>
                <a:cs typeface="Avenir Next Regular"/>
                <a:sym typeface="Avenir Next Regular"/>
              </a:defRPr>
            </a:pPr>
            <a:r>
              <a:rPr dirty="0">
                <a:latin typeface="+mn-lt"/>
                <a:ea typeface="+mn-ea"/>
                <a:cs typeface="+mn-cs"/>
                <a:sym typeface="Helvetica"/>
              </a:rPr>
              <a:t>随机测试、自适应随机测试、组合测试、有限状态机测试、基于约束的测试、基于搜索的测试、变异测试、蜕变测试、模糊测试、故障注入测试、智能软件测试</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标题 1"/>
          <p:cNvSpPr txBox="1">
            <a:spLocks noGrp="1"/>
          </p:cNvSpPr>
          <p:nvPr>
            <p:ph type="title"/>
          </p:nvPr>
        </p:nvSpPr>
        <p:spPr>
          <a:xfrm>
            <a:off x="444500" y="178443"/>
            <a:ext cx="7886700" cy="1040758"/>
          </a:xfrm>
          <a:prstGeom prst="rect">
            <a:avLst/>
          </a:prstGeom>
        </p:spPr>
        <p:txBody>
          <a:bodyPr/>
          <a:lstStyle>
            <a:lvl1pPr>
              <a:defRPr sz="4000">
                <a:latin typeface="PingFang SC Regular"/>
                <a:ea typeface="PingFang SC Regular"/>
                <a:cs typeface="PingFang SC Regular"/>
                <a:sym typeface="PingFang SC Regular"/>
              </a:defRPr>
            </a:lvl1pPr>
          </a:lstStyle>
          <a:p>
            <a:r>
              <a:t>测试实践</a:t>
            </a:r>
          </a:p>
        </p:txBody>
      </p:sp>
      <p:sp>
        <p:nvSpPr>
          <p:cNvPr id="237" name="内容占位符 2"/>
          <p:cNvSpPr txBox="1">
            <a:spLocks noGrp="1"/>
          </p:cNvSpPr>
          <p:nvPr>
            <p:ph type="body" idx="1"/>
          </p:nvPr>
        </p:nvSpPr>
        <p:spPr>
          <a:xfrm>
            <a:off x="444500" y="1333500"/>
            <a:ext cx="8237495" cy="5084898"/>
          </a:xfrm>
          <a:prstGeom prst="rect">
            <a:avLst/>
          </a:prstGeom>
        </p:spPr>
        <p:txBody>
          <a:bodyPr/>
          <a:lstStyle/>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结合各种测试方法，测试一个真实的软件系统</a:t>
            </a:r>
            <a:endParaRPr dirty="0"/>
          </a:p>
          <a:p>
            <a:pPr marL="711200" lvl="1" indent="-330200">
              <a:lnSpc>
                <a:spcPct val="120000"/>
              </a:lnSpc>
              <a:spcBef>
                <a:spcPts val="600"/>
              </a:spcBef>
              <a:buFontTx/>
              <a:defRPr sz="2200">
                <a:latin typeface="Avenir Next Regular"/>
                <a:ea typeface="Avenir Next Regular"/>
                <a:cs typeface="Avenir Next Regular"/>
                <a:sym typeface="Avenir Next Regular"/>
              </a:defRPr>
            </a:pPr>
            <a:r>
              <a:rPr dirty="0" err="1"/>
              <a:t>从候选待测软件系统中任选一个作为测试对象</a:t>
            </a:r>
            <a:r>
              <a:rPr dirty="0"/>
              <a:t> </a:t>
            </a:r>
            <a:r>
              <a:rPr dirty="0">
                <a:solidFill>
                  <a:srgbClr val="535353"/>
                </a:solidFill>
              </a:rPr>
              <a:t>(service, library, mobile, compiler, AI software, …)</a:t>
            </a:r>
          </a:p>
          <a:p>
            <a:pPr marL="711200" lvl="1" indent="-330200">
              <a:lnSpc>
                <a:spcPct val="120000"/>
              </a:lnSpc>
              <a:spcBef>
                <a:spcPts val="600"/>
              </a:spcBef>
              <a:buFontTx/>
              <a:defRPr sz="2200">
                <a:latin typeface="PingFang SC Regular"/>
                <a:ea typeface="PingFang SC Regular"/>
                <a:cs typeface="PingFang SC Regular"/>
                <a:sym typeface="PingFang SC Regular"/>
              </a:defRPr>
            </a:pPr>
            <a:r>
              <a:rPr dirty="0" err="1"/>
              <a:t>结合课堂介绍内容，进一步搜集材料，选择合适的一种或多种软件测试方法进行测试</a:t>
            </a:r>
            <a:endParaRPr dirty="0"/>
          </a:p>
          <a:p>
            <a:pPr marL="711200" lvl="1" indent="-330200">
              <a:lnSpc>
                <a:spcPct val="120000"/>
              </a:lnSpc>
              <a:spcBef>
                <a:spcPts val="600"/>
              </a:spcBef>
              <a:buFontTx/>
              <a:defRPr sz="2200">
                <a:latin typeface="PingFang SC Regular"/>
                <a:ea typeface="PingFang SC Regular"/>
                <a:cs typeface="PingFang SC Regular"/>
                <a:sym typeface="PingFang SC Regular"/>
              </a:defRPr>
            </a:pPr>
            <a:r>
              <a:rPr dirty="0" err="1"/>
              <a:t>借助已有的测试工具实现自动化测试</a:t>
            </a:r>
            <a:endParaRPr dirty="0"/>
          </a:p>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制作</a:t>
            </a:r>
            <a:r>
              <a:rPr dirty="0"/>
              <a:t> slides </a:t>
            </a:r>
            <a:r>
              <a:rPr dirty="0" err="1"/>
              <a:t>并在课堂上口头汇报</a:t>
            </a:r>
            <a:r>
              <a:rPr dirty="0"/>
              <a:t> (</a:t>
            </a:r>
            <a:r>
              <a:rPr dirty="0" err="1"/>
              <a:t>每人</a:t>
            </a:r>
            <a:r>
              <a:rPr dirty="0"/>
              <a:t> 10～15 </a:t>
            </a:r>
            <a:r>
              <a:rPr dirty="0" err="1"/>
              <a:t>分钟</a:t>
            </a:r>
            <a:r>
              <a:rPr dirty="0"/>
              <a:t>)</a:t>
            </a:r>
          </a:p>
          <a:p>
            <a:pPr marL="330199" indent="-330199">
              <a:lnSpc>
                <a:spcPct val="120000"/>
              </a:lnSpc>
              <a:spcBef>
                <a:spcPts val="600"/>
              </a:spcBef>
              <a:buFontTx/>
              <a:defRPr sz="2200">
                <a:solidFill>
                  <a:schemeClr val="accent5"/>
                </a:solidFill>
                <a:latin typeface="PingFang SC Regular"/>
                <a:ea typeface="PingFang SC Regular"/>
                <a:cs typeface="PingFang SC Regular"/>
                <a:sym typeface="PingFang SC Regular"/>
              </a:defRPr>
            </a:pPr>
            <a:r>
              <a:rPr dirty="0" err="1">
                <a:latin typeface="+mn-lt"/>
                <a:ea typeface="+mn-ea"/>
                <a:cs typeface="+mn-cs"/>
                <a:sym typeface="Helvetica"/>
              </a:rPr>
              <a:t>暂定在第三</a:t>
            </a:r>
            <a:r>
              <a:rPr dirty="0">
                <a:latin typeface="+mn-lt"/>
                <a:ea typeface="+mn-ea"/>
                <a:cs typeface="+mn-cs"/>
                <a:sym typeface="Helvetica"/>
              </a:rPr>
              <a:t>/</a:t>
            </a:r>
            <a:r>
              <a:rPr dirty="0" err="1">
                <a:latin typeface="+mn-lt"/>
                <a:ea typeface="+mn-ea"/>
                <a:cs typeface="+mn-cs"/>
                <a:sym typeface="Helvetica"/>
              </a:rPr>
              <a:t>四周介绍具体内容</a:t>
            </a:r>
            <a:endParaRPr dirty="0">
              <a:latin typeface="+mn-lt"/>
              <a:ea typeface="+mn-ea"/>
              <a:cs typeface="+mn-cs"/>
              <a:sym typeface="Helvetic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p:cNvSpPr txBox="1">
            <a:spLocks noGrp="1"/>
          </p:cNvSpPr>
          <p:nvPr>
            <p:ph type="title"/>
          </p:nvPr>
        </p:nvSpPr>
        <p:spPr>
          <a:xfrm>
            <a:off x="444500" y="178443"/>
            <a:ext cx="7886700" cy="1040758"/>
          </a:xfrm>
          <a:prstGeom prst="rect">
            <a:avLst/>
          </a:prstGeom>
        </p:spPr>
        <p:txBody>
          <a:bodyPr/>
          <a:lstStyle>
            <a:lvl1pPr>
              <a:defRPr sz="4000">
                <a:latin typeface="PingFang SC Regular"/>
                <a:ea typeface="PingFang SC Regular"/>
                <a:cs typeface="PingFang SC Regular"/>
                <a:sym typeface="PingFang SC Regular"/>
              </a:defRPr>
            </a:lvl1pPr>
          </a:lstStyle>
          <a:p>
            <a:r>
              <a:t>目标和要求</a:t>
            </a:r>
          </a:p>
        </p:txBody>
      </p:sp>
      <p:sp>
        <p:nvSpPr>
          <p:cNvPr id="240" name="内容占位符 2"/>
          <p:cNvSpPr txBox="1">
            <a:spLocks noGrp="1"/>
          </p:cNvSpPr>
          <p:nvPr>
            <p:ph type="body" sz="half" idx="1"/>
          </p:nvPr>
        </p:nvSpPr>
        <p:spPr>
          <a:xfrm>
            <a:off x="444500" y="1333500"/>
            <a:ext cx="8237495" cy="2650767"/>
          </a:xfrm>
          <a:prstGeom prst="rect">
            <a:avLst/>
          </a:prstGeom>
        </p:spPr>
        <p:txBody>
          <a:bodyPr/>
          <a:lstStyle/>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掌握软件测试的基本概念、原则、相关活动和技术</a:t>
            </a:r>
            <a:endParaRPr dirty="0"/>
          </a:p>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掌握一批有代表性的自动化软件测试方法，了解这些方法的优势特色和潜在不足</a:t>
            </a:r>
            <a:endParaRPr dirty="0"/>
          </a:p>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提高软件开发的质量意识</a:t>
            </a:r>
            <a:endParaRPr dirty="0"/>
          </a:p>
          <a:p>
            <a:pPr marL="330199" indent="-330199">
              <a:lnSpc>
                <a:spcPct val="120000"/>
              </a:lnSpc>
              <a:spcBef>
                <a:spcPts val="600"/>
              </a:spcBef>
              <a:buFontTx/>
              <a:defRPr sz="2200">
                <a:latin typeface="PingFang SC Regular"/>
                <a:ea typeface="PingFang SC Regular"/>
                <a:cs typeface="PingFang SC Regular"/>
                <a:sym typeface="PingFang SC Regular"/>
              </a:defRPr>
            </a:pPr>
            <a:r>
              <a:rPr dirty="0" err="1"/>
              <a:t>成为潜在的软件</a:t>
            </a:r>
            <a:r>
              <a:rPr dirty="0"/>
              <a:t> (</a:t>
            </a:r>
            <a:r>
              <a:rPr dirty="0" err="1"/>
              <a:t>测试</a:t>
            </a:r>
            <a:r>
              <a:rPr dirty="0"/>
              <a:t>) </a:t>
            </a:r>
            <a:r>
              <a:rPr dirty="0" err="1"/>
              <a:t>技术专家</a:t>
            </a:r>
            <a:endParaRPr dirty="0"/>
          </a:p>
        </p:txBody>
      </p:sp>
      <p:sp>
        <p:nvSpPr>
          <p:cNvPr id="241" name="As you can find bugs while they can not, they should pay you."/>
          <p:cNvSpPr txBox="1"/>
          <p:nvPr/>
        </p:nvSpPr>
        <p:spPr>
          <a:xfrm>
            <a:off x="871220" y="4615047"/>
            <a:ext cx="74015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lnSpc>
                <a:spcPct val="120000"/>
              </a:lnSpc>
              <a:spcBef>
                <a:spcPts val="600"/>
              </a:spcBef>
              <a:defRPr sz="2400" i="1">
                <a:latin typeface="Gill Sans"/>
                <a:ea typeface="Gill Sans"/>
                <a:cs typeface="Gill Sans"/>
                <a:sym typeface="Gill Sans"/>
              </a:defRPr>
            </a:lvl1pPr>
          </a:lstStyle>
          <a:p>
            <a:r>
              <a:t>As you can find bugs while they can not, they should pay you.</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B6FD7-594B-4198-8E9C-254CCAFF75D4}"/>
              </a:ext>
            </a:extLst>
          </p:cNvPr>
          <p:cNvSpPr>
            <a:spLocks noGrp="1"/>
          </p:cNvSpPr>
          <p:nvPr>
            <p:ph type="title"/>
          </p:nvPr>
        </p:nvSpPr>
        <p:spPr/>
        <p:txBody>
          <a:bodyPr/>
          <a:lstStyle/>
          <a:p>
            <a:r>
              <a:rPr lang="zh-CN" altLang="en-US" dirty="0"/>
              <a:t>思考题</a:t>
            </a:r>
          </a:p>
        </p:txBody>
      </p:sp>
      <p:sp>
        <p:nvSpPr>
          <p:cNvPr id="3" name="文本占位符 2">
            <a:extLst>
              <a:ext uri="{FF2B5EF4-FFF2-40B4-BE49-F238E27FC236}">
                <a16:creationId xmlns:a16="http://schemas.microsoft.com/office/drawing/2014/main" id="{B12B9498-4C83-442E-81AF-817111515D0A}"/>
              </a:ext>
            </a:extLst>
          </p:cNvPr>
          <p:cNvSpPr>
            <a:spLocks noGrp="1"/>
          </p:cNvSpPr>
          <p:nvPr>
            <p:ph type="body" idx="1"/>
          </p:nvPr>
        </p:nvSpPr>
        <p:spPr/>
        <p:txBody>
          <a:bodyPr/>
          <a:lstStyle/>
          <a:p>
            <a:r>
              <a:rPr lang="zh-CN" altLang="en-US" dirty="0"/>
              <a:t>简述</a:t>
            </a:r>
            <a:r>
              <a:rPr lang="en-US" altLang="zh-CN" dirty="0"/>
              <a:t>PIE</a:t>
            </a:r>
            <a:r>
              <a:rPr lang="zh-CN" altLang="en-US" dirty="0"/>
              <a:t>模型</a:t>
            </a:r>
            <a:endParaRPr lang="en-US" altLang="zh-CN" dirty="0"/>
          </a:p>
          <a:p>
            <a:r>
              <a:rPr lang="zh-CN" altLang="en-US" dirty="0"/>
              <a:t>根据</a:t>
            </a:r>
            <a:r>
              <a:rPr lang="en-US" altLang="zh-CN" dirty="0"/>
              <a:t>PIE</a:t>
            </a:r>
            <a:r>
              <a:rPr lang="zh-CN" altLang="en-US"/>
              <a:t>模型，我们应该如何设计测试？</a:t>
            </a:r>
          </a:p>
        </p:txBody>
      </p:sp>
    </p:spTree>
    <p:extLst>
      <p:ext uri="{BB962C8B-B14F-4D97-AF65-F5344CB8AC3E}">
        <p14:creationId xmlns:p14="http://schemas.microsoft.com/office/powerpoint/2010/main" val="20326013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PingFang SC Regular"/>
                <a:ea typeface="PingFang SC Regular"/>
                <a:cs typeface="PingFang SC Regular"/>
                <a:sym typeface="PingFang SC Regular"/>
              </a:defRPr>
            </a:pPr>
            <a:r>
              <a:rPr>
                <a:latin typeface="+mn-lt"/>
                <a:ea typeface="+mn-ea"/>
                <a:cs typeface="+mn-cs"/>
                <a:sym typeface="Helvetica"/>
              </a:rPr>
              <a:t>永不终结的 Bugs</a:t>
            </a:r>
          </a:p>
        </p:txBody>
      </p:sp>
      <p:sp>
        <p:nvSpPr>
          <p:cNvPr id="151" name="内容占位符 2"/>
          <p:cNvSpPr txBox="1">
            <a:spLocks noGrp="1"/>
          </p:cNvSpPr>
          <p:nvPr>
            <p:ph type="body" sz="half" idx="1"/>
          </p:nvPr>
        </p:nvSpPr>
        <p:spPr>
          <a:xfrm>
            <a:off x="439175" y="1336157"/>
            <a:ext cx="4440714" cy="5204687"/>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Ariane 5 (1996)</a:t>
            </a:r>
          </a:p>
          <a:p>
            <a:pPr marL="0" indent="0">
              <a:lnSpc>
                <a:spcPct val="110000"/>
              </a:lnSpc>
              <a:spcBef>
                <a:spcPts val="1600"/>
              </a:spcBef>
              <a:buSzTx/>
              <a:buNone/>
              <a:defRPr sz="2000">
                <a:latin typeface="Avenir Next Regular"/>
                <a:ea typeface="Avenir Next Regular"/>
                <a:cs typeface="Avenir Next Regular"/>
                <a:sym typeface="Avenir Next Regular"/>
              </a:defRPr>
            </a:pPr>
            <a:r>
              <a:t>欧洲航天局研制的火箭，在升空后大约 40 秒，大约 3700 米的高度时偏离其飞行路径，并破裂爆炸。</a:t>
            </a:r>
          </a:p>
          <a:p>
            <a:pPr marL="0" indent="0">
              <a:lnSpc>
                <a:spcPct val="110000"/>
              </a:lnSpc>
              <a:spcBef>
                <a:spcPts val="1600"/>
              </a:spcBef>
              <a:buSzTx/>
              <a:buNone/>
              <a:defRPr sz="2000">
                <a:solidFill>
                  <a:schemeClr val="accent5"/>
                </a:solidFill>
                <a:latin typeface="Avenir Next Regular"/>
                <a:ea typeface="Avenir Next Regular"/>
                <a:cs typeface="Avenir Next Regular"/>
                <a:sym typeface="Avenir Next Regular"/>
              </a:defRPr>
            </a:pPr>
            <a:r>
              <a:t>Integer overflow</a:t>
            </a:r>
          </a:p>
        </p:txBody>
      </p:sp>
      <p:pic>
        <p:nvPicPr>
          <p:cNvPr id="152" name="图片 4" descr="图片 4"/>
          <p:cNvPicPr>
            <a:picLocks noChangeAspect="1"/>
          </p:cNvPicPr>
          <p:nvPr/>
        </p:nvPicPr>
        <p:blipFill>
          <a:blip r:embed="rId2"/>
          <a:stretch>
            <a:fillRect/>
          </a:stretch>
        </p:blipFill>
        <p:spPr>
          <a:xfrm>
            <a:off x="5226213" y="1438327"/>
            <a:ext cx="3369170" cy="451683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PingFang SC Regular"/>
                <a:ea typeface="PingFang SC Regular"/>
                <a:cs typeface="PingFang SC Regular"/>
                <a:sym typeface="PingFang SC Regular"/>
              </a:defRPr>
            </a:pPr>
            <a:r>
              <a:rPr>
                <a:latin typeface="+mn-lt"/>
                <a:ea typeface="+mn-ea"/>
                <a:cs typeface="+mn-cs"/>
                <a:sym typeface="Helvetica"/>
              </a:rPr>
              <a:t>永不终结的 Bugs</a:t>
            </a:r>
          </a:p>
        </p:txBody>
      </p:sp>
      <p:sp>
        <p:nvSpPr>
          <p:cNvPr id="155" name="内容占位符 2"/>
          <p:cNvSpPr txBox="1">
            <a:spLocks noGrp="1"/>
          </p:cNvSpPr>
          <p:nvPr>
            <p:ph type="body" sz="half" idx="1"/>
          </p:nvPr>
        </p:nvSpPr>
        <p:spPr>
          <a:xfrm>
            <a:off x="444500" y="1333500"/>
            <a:ext cx="4289339"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CST-100 Starliner (2019)</a:t>
            </a:r>
          </a:p>
          <a:p>
            <a:pPr marL="0" indent="0">
              <a:lnSpc>
                <a:spcPct val="110000"/>
              </a:lnSpc>
              <a:spcBef>
                <a:spcPts val="1600"/>
              </a:spcBef>
              <a:buSzTx/>
              <a:buNone/>
              <a:defRPr sz="2000">
                <a:latin typeface="PingFang SC Regular"/>
                <a:ea typeface="PingFang SC Regular"/>
                <a:cs typeface="PingFang SC Regular"/>
                <a:sym typeface="PingFang SC Regular"/>
              </a:defRPr>
            </a:pPr>
            <a:r>
              <a:t>波音公司的商业载人太空项目，飞船上一个关键设备产生异常，让飞船误以为自己正处于提升近地点的变轨过程中，因此飞船的姿轨控发动机开始疯狂工作，在短时间内消耗了大量燃料，与国际空间站的对接试验不得不取消，并提前结束计划任务。</a:t>
            </a:r>
          </a:p>
          <a:p>
            <a:pPr marL="0" indent="0">
              <a:lnSpc>
                <a:spcPct val="110000"/>
              </a:lnSpc>
              <a:spcBef>
                <a:spcPts val="1600"/>
              </a:spcBef>
              <a:buSzTx/>
              <a:buNone/>
              <a:defRPr sz="2000">
                <a:solidFill>
                  <a:schemeClr val="accent5"/>
                </a:solidFill>
                <a:latin typeface="PingFang SC Regular"/>
                <a:ea typeface="PingFang SC Regular"/>
                <a:cs typeface="PingFang SC Regular"/>
                <a:sym typeface="PingFang SC Regular"/>
              </a:defRPr>
            </a:pPr>
            <a:r>
              <a:t>飞船和火箭助推器的时钟不一致</a:t>
            </a:r>
          </a:p>
        </p:txBody>
      </p:sp>
      <p:pic>
        <p:nvPicPr>
          <p:cNvPr id="156" name="图片 3" descr="图片 3"/>
          <p:cNvPicPr>
            <a:picLocks noChangeAspect="1"/>
          </p:cNvPicPr>
          <p:nvPr/>
        </p:nvPicPr>
        <p:blipFill>
          <a:blip r:embed="rId2"/>
          <a:stretch>
            <a:fillRect/>
          </a:stretch>
        </p:blipFill>
        <p:spPr>
          <a:xfrm>
            <a:off x="5099222" y="1453806"/>
            <a:ext cx="3505887" cy="231069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PingFang SC Regular"/>
                <a:ea typeface="PingFang SC Regular"/>
                <a:cs typeface="PingFang SC Regular"/>
                <a:sym typeface="PingFang SC Regular"/>
              </a:defRPr>
            </a:pPr>
            <a:r>
              <a:rPr>
                <a:latin typeface="+mn-lt"/>
                <a:ea typeface="+mn-ea"/>
                <a:cs typeface="+mn-cs"/>
                <a:sym typeface="Helvetica"/>
              </a:rPr>
              <a:t>永不终结的 Bugs</a:t>
            </a:r>
          </a:p>
        </p:txBody>
      </p:sp>
      <p:sp>
        <p:nvSpPr>
          <p:cNvPr id="159" name="内容占位符 2"/>
          <p:cNvSpPr txBox="1">
            <a:spLocks noGrp="1"/>
          </p:cNvSpPr>
          <p:nvPr>
            <p:ph type="body" sz="half" idx="1"/>
          </p:nvPr>
        </p:nvSpPr>
        <p:spPr>
          <a:xfrm>
            <a:off x="444500" y="1333500"/>
            <a:ext cx="4040724" cy="5148649"/>
          </a:xfrm>
          <a:prstGeom prst="rect">
            <a:avLst/>
          </a:prstGeom>
        </p:spPr>
        <p:txBody>
          <a:bodyPr/>
          <a:lstStyle/>
          <a:p>
            <a:pPr marL="0" indent="0" defTabSz="877823">
              <a:lnSpc>
                <a:spcPct val="110000"/>
              </a:lnSpc>
              <a:spcBef>
                <a:spcPts val="1500"/>
              </a:spcBef>
              <a:buSzTx/>
              <a:buNone/>
              <a:defRPr sz="2304">
                <a:solidFill>
                  <a:schemeClr val="accent4"/>
                </a:solidFill>
                <a:latin typeface="Avenir Next Demi Bold"/>
                <a:ea typeface="Avenir Next Demi Bold"/>
                <a:cs typeface="Avenir Next Demi Bold"/>
                <a:sym typeface="Avenir Next Demi Bold"/>
              </a:defRPr>
            </a:pPr>
            <a:r>
              <a:t>Boeing 737 MAX (2019)</a:t>
            </a:r>
          </a:p>
          <a:p>
            <a:pPr marL="0" indent="0" defTabSz="877823">
              <a:lnSpc>
                <a:spcPct val="110000"/>
              </a:lnSpc>
              <a:spcBef>
                <a:spcPts val="1500"/>
              </a:spcBef>
              <a:buSzTx/>
              <a:buNone/>
              <a:defRPr sz="1919">
                <a:latin typeface="PingFang SC Regular"/>
                <a:ea typeface="PingFang SC Regular"/>
                <a:cs typeface="PingFang SC Regular"/>
                <a:sym typeface="PingFang SC Regular"/>
              </a:defRPr>
            </a:pPr>
            <a:r>
              <a:t>2019年3月10日，埃塞俄比亚航空一架波音737 MAX 8型飞机在起飞阶段坠毁，机上人员全数遇难，该空难与 2018年10月印度尼西亚狮子航空610 号班机空难有较多共同之处。</a:t>
            </a:r>
          </a:p>
          <a:p>
            <a:pPr marL="0" indent="0" defTabSz="877823">
              <a:lnSpc>
                <a:spcPct val="110000"/>
              </a:lnSpc>
              <a:spcBef>
                <a:spcPts val="1500"/>
              </a:spcBef>
              <a:buSzTx/>
              <a:buNone/>
              <a:defRPr sz="1919">
                <a:latin typeface="PingFang SC Regular"/>
                <a:ea typeface="PingFang SC Regular"/>
                <a:cs typeface="PingFang SC Regular"/>
                <a:sym typeface="PingFang SC Regular"/>
              </a:defRPr>
            </a:pPr>
            <a:r>
              <a:t>两起空难涉事机型均为机龄不足半年的 737 MAX 8，两宗空难皆在起飞阶段失事，</a:t>
            </a:r>
            <a:r>
              <a:rPr>
                <a:solidFill>
                  <a:schemeClr val="accent5"/>
                </a:solidFill>
              </a:rPr>
              <a:t>均疑似因为机动特性增强系统 (MCAS) 过度反应导致飞行员与计算机导航恶性对抗最终使得飞机失速坠毁</a:t>
            </a:r>
          </a:p>
        </p:txBody>
      </p:sp>
      <p:pic>
        <p:nvPicPr>
          <p:cNvPr id="160" name="图片 5" descr="图片 5"/>
          <p:cNvPicPr>
            <a:picLocks noChangeAspect="1"/>
          </p:cNvPicPr>
          <p:nvPr/>
        </p:nvPicPr>
        <p:blipFill>
          <a:blip r:embed="rId2"/>
          <a:stretch>
            <a:fillRect/>
          </a:stretch>
        </p:blipFill>
        <p:spPr>
          <a:xfrm>
            <a:off x="4799667" y="1302204"/>
            <a:ext cx="4326055" cy="514864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标题 1"/>
          <p:cNvSpPr txBox="1">
            <a:spLocks noGrp="1"/>
          </p:cNvSpPr>
          <p:nvPr>
            <p:ph type="title"/>
          </p:nvPr>
        </p:nvSpPr>
        <p:spPr>
          <a:xfrm>
            <a:off x="0" y="0"/>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dirty="0" err="1">
                <a:latin typeface="+mn-lt"/>
                <a:ea typeface="+mn-ea"/>
                <a:cs typeface="+mn-cs"/>
                <a:sym typeface="Helvetica"/>
              </a:rPr>
              <a:t>永不终结的</a:t>
            </a:r>
            <a:r>
              <a:rPr dirty="0">
                <a:latin typeface="+mn-lt"/>
                <a:ea typeface="+mn-ea"/>
                <a:cs typeface="+mn-cs"/>
                <a:sym typeface="Helvetica"/>
              </a:rPr>
              <a:t> Bugs</a:t>
            </a:r>
          </a:p>
        </p:txBody>
      </p:sp>
      <p:sp>
        <p:nvSpPr>
          <p:cNvPr id="163" name="内容占位符 2"/>
          <p:cNvSpPr txBox="1">
            <a:spLocks noGrp="1"/>
          </p:cNvSpPr>
          <p:nvPr>
            <p:ph type="body" sz="half" idx="1"/>
          </p:nvPr>
        </p:nvSpPr>
        <p:spPr>
          <a:xfrm>
            <a:off x="392196" y="854675"/>
            <a:ext cx="4047846"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rPr dirty="0"/>
              <a:t>Digg (2018)</a:t>
            </a:r>
          </a:p>
          <a:p>
            <a:pPr marL="0" indent="0">
              <a:lnSpc>
                <a:spcPct val="110000"/>
              </a:lnSpc>
              <a:spcBef>
                <a:spcPts val="1600"/>
              </a:spcBef>
              <a:buSzTx/>
              <a:buNone/>
              <a:defRPr sz="2000">
                <a:latin typeface="Avenir Next Regular"/>
                <a:ea typeface="Avenir Next Regular"/>
                <a:cs typeface="Avenir Next Regular"/>
                <a:sym typeface="Avenir Next Regular"/>
              </a:defRPr>
            </a:pPr>
            <a:r>
              <a:rPr dirty="0" err="1"/>
              <a:t>因为一个</a:t>
            </a:r>
            <a:r>
              <a:rPr dirty="0"/>
              <a:t> “</a:t>
            </a:r>
            <a:r>
              <a:rPr dirty="0" err="1"/>
              <a:t>灾难性</a:t>
            </a:r>
            <a:r>
              <a:rPr dirty="0"/>
              <a:t>” </a:t>
            </a:r>
            <a:r>
              <a:rPr dirty="0" err="1"/>
              <a:t>的软件版本发布间接地导致了曾可以与</a:t>
            </a:r>
            <a:r>
              <a:rPr dirty="0"/>
              <a:t> Reddit </a:t>
            </a:r>
            <a:r>
              <a:rPr dirty="0" err="1"/>
              <a:t>匹敌的科技网站</a:t>
            </a:r>
            <a:r>
              <a:rPr dirty="0"/>
              <a:t> Digg </a:t>
            </a:r>
            <a:r>
              <a:rPr dirty="0" err="1"/>
              <a:t>分崩离析，最终让这家曾经估值高达</a:t>
            </a:r>
            <a:r>
              <a:rPr dirty="0"/>
              <a:t> 1.6 </a:t>
            </a:r>
            <a:r>
              <a:rPr dirty="0" err="1"/>
              <a:t>亿美元的公司被以</a:t>
            </a:r>
            <a:r>
              <a:rPr dirty="0"/>
              <a:t> 50 </a:t>
            </a:r>
            <a:r>
              <a:rPr dirty="0" err="1"/>
              <a:t>万美元价格收购</a:t>
            </a:r>
            <a:endParaRPr dirty="0"/>
          </a:p>
        </p:txBody>
      </p:sp>
      <p:pic>
        <p:nvPicPr>
          <p:cNvPr id="164" name="IMG_6913.jpg" descr="IMG_6913.jpg"/>
          <p:cNvPicPr>
            <a:picLocks noChangeAspect="1"/>
          </p:cNvPicPr>
          <p:nvPr/>
        </p:nvPicPr>
        <p:blipFill>
          <a:blip r:embed="rId2"/>
          <a:stretch>
            <a:fillRect/>
          </a:stretch>
        </p:blipFill>
        <p:spPr>
          <a:xfrm>
            <a:off x="5127045" y="368321"/>
            <a:ext cx="3490428" cy="5325139"/>
          </a:xfrm>
          <a:prstGeom prst="rect">
            <a:avLst/>
          </a:prstGeom>
          <a:ln w="12700">
            <a:miter lim="400000"/>
          </a:ln>
        </p:spPr>
      </p:pic>
      <p:pic>
        <p:nvPicPr>
          <p:cNvPr id="165" name="pasted-image.png" descr="pasted-image.png"/>
          <p:cNvPicPr>
            <a:picLocks noChangeAspect="1"/>
          </p:cNvPicPr>
          <p:nvPr/>
        </p:nvPicPr>
        <p:blipFill>
          <a:blip r:embed="rId3"/>
          <a:stretch>
            <a:fillRect/>
          </a:stretch>
        </p:blipFill>
        <p:spPr>
          <a:xfrm>
            <a:off x="392196" y="3051062"/>
            <a:ext cx="3771016" cy="999809"/>
          </a:xfrm>
          <a:prstGeom prst="rect">
            <a:avLst/>
          </a:prstGeom>
          <a:ln w="12700">
            <a:miter lim="400000"/>
          </a:ln>
        </p:spPr>
      </p:pic>
      <p:pic>
        <p:nvPicPr>
          <p:cNvPr id="166" name="IMG_9471.jpg" descr="IMG_9471.jpg"/>
          <p:cNvPicPr>
            <a:picLocks noChangeAspect="1"/>
          </p:cNvPicPr>
          <p:nvPr/>
        </p:nvPicPr>
        <p:blipFill>
          <a:blip r:embed="rId4"/>
          <a:srcRect l="5579" t="4144" r="5579" b="4144"/>
          <a:stretch>
            <a:fillRect/>
          </a:stretch>
        </p:blipFill>
        <p:spPr>
          <a:xfrm>
            <a:off x="2119454" y="4050871"/>
            <a:ext cx="3117820" cy="270642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69" name="内容占位符 2"/>
          <p:cNvSpPr txBox="1">
            <a:spLocks noGrp="1"/>
          </p:cNvSpPr>
          <p:nvPr>
            <p:ph type="body" sz="half" idx="1"/>
          </p:nvPr>
        </p:nvSpPr>
        <p:spPr>
          <a:xfrm>
            <a:off x="444500" y="1333500"/>
            <a:ext cx="2529443"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自动驾驶 (2016)</a:t>
            </a:r>
          </a:p>
          <a:p>
            <a:pPr marL="0" indent="0">
              <a:lnSpc>
                <a:spcPct val="110000"/>
              </a:lnSpc>
              <a:spcBef>
                <a:spcPts val="1600"/>
              </a:spcBef>
              <a:buSzTx/>
              <a:buNone/>
              <a:defRPr sz="2000">
                <a:latin typeface="Avenir Next Regular"/>
                <a:ea typeface="Avenir Next Regular"/>
                <a:cs typeface="Avenir Next Regular"/>
                <a:sym typeface="Avenir Next Regular"/>
              </a:defRPr>
            </a:pPr>
            <a:r>
              <a:t>Tesla said after the accident that the car’s sensors </a:t>
            </a:r>
            <a:r>
              <a:rPr>
                <a:solidFill>
                  <a:schemeClr val="accent5"/>
                </a:solidFill>
              </a:rPr>
              <a:t>failed to</a:t>
            </a:r>
            <a:r>
              <a:t> </a:t>
            </a:r>
            <a:r>
              <a:rPr>
                <a:solidFill>
                  <a:schemeClr val="accent5"/>
                </a:solidFill>
              </a:rPr>
              <a:t>recognize the white truck against the bright sky.</a:t>
            </a:r>
          </a:p>
        </p:txBody>
      </p:sp>
      <p:pic>
        <p:nvPicPr>
          <p:cNvPr id="170" name="pasted-image.png" descr="pasted-image.png"/>
          <p:cNvPicPr>
            <a:picLocks noChangeAspect="1"/>
          </p:cNvPicPr>
          <p:nvPr/>
        </p:nvPicPr>
        <p:blipFill>
          <a:blip r:embed="rId2"/>
          <a:stretch>
            <a:fillRect/>
          </a:stretch>
        </p:blipFill>
        <p:spPr>
          <a:xfrm>
            <a:off x="3278732" y="1437930"/>
            <a:ext cx="5438987" cy="374181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73" name="内容占位符 2"/>
          <p:cNvSpPr txBox="1">
            <a:spLocks noGrp="1"/>
          </p:cNvSpPr>
          <p:nvPr>
            <p:ph type="body" sz="half" idx="1"/>
          </p:nvPr>
        </p:nvSpPr>
        <p:spPr>
          <a:xfrm>
            <a:off x="444500" y="1333500"/>
            <a:ext cx="3677391" cy="5148649"/>
          </a:xfrm>
          <a:prstGeom prst="rect">
            <a:avLst/>
          </a:prstGeom>
        </p:spPr>
        <p:txBody>
          <a:bodyPr/>
          <a:lstStyle/>
          <a:p>
            <a:pPr marL="0" indent="0" defTabSz="877823">
              <a:lnSpc>
                <a:spcPct val="110000"/>
              </a:lnSpc>
              <a:spcBef>
                <a:spcPts val="1500"/>
              </a:spcBef>
              <a:buSzTx/>
              <a:buNone/>
              <a:defRPr sz="2304">
                <a:solidFill>
                  <a:schemeClr val="accent4"/>
                </a:solidFill>
                <a:latin typeface="Avenir Next Demi Bold"/>
                <a:ea typeface="Avenir Next Demi Bold"/>
                <a:cs typeface="Avenir Next Demi Bold"/>
                <a:sym typeface="Avenir Next Demi Bold"/>
              </a:defRPr>
            </a:pPr>
            <a:r>
              <a:t>图像识别 (2018)</a:t>
            </a:r>
          </a:p>
          <a:p>
            <a:pPr marL="0" indent="0" defTabSz="877823">
              <a:lnSpc>
                <a:spcPct val="110000"/>
              </a:lnSpc>
              <a:spcBef>
                <a:spcPts val="1500"/>
              </a:spcBef>
              <a:buSzTx/>
              <a:buNone/>
              <a:defRPr sz="1919">
                <a:latin typeface="Avenir Next Regular"/>
                <a:ea typeface="Avenir Next Regular"/>
                <a:cs typeface="Avenir Next Regular"/>
                <a:sym typeface="Avenir Next Regular"/>
              </a:defRPr>
            </a:pPr>
            <a:r>
              <a:t>今天有网友通过微博发布了一条内容为“董小姐闯红灯”的图文信息，经核实是一套装置在江厦桥东的“行人非机动车闯红灯抓拍系统”，</a:t>
            </a:r>
            <a:r>
              <a:rPr>
                <a:solidFill>
                  <a:schemeClr val="accent5"/>
                </a:solidFill>
              </a:rPr>
              <a:t>对一辆正在沿江东北路由南往北行驶的公交车身广告上的人像进行了误识别</a:t>
            </a:r>
            <a:r>
              <a:t>，交警部门事后立即进行删除，目前技术人员已对该系统进行了全面升级，减少误识别率。</a:t>
            </a:r>
          </a:p>
        </p:txBody>
      </p:sp>
      <p:pic>
        <p:nvPicPr>
          <p:cNvPr id="174" name="图像" descr="图像"/>
          <p:cNvPicPr>
            <a:picLocks noChangeAspect="1"/>
          </p:cNvPicPr>
          <p:nvPr/>
        </p:nvPicPr>
        <p:blipFill>
          <a:blip r:embed="rId2"/>
          <a:stretch>
            <a:fillRect/>
          </a:stretch>
        </p:blipFill>
        <p:spPr>
          <a:xfrm>
            <a:off x="4316156" y="2053913"/>
            <a:ext cx="4560698" cy="3192489"/>
          </a:xfrm>
          <a:prstGeom prst="rect">
            <a:avLst/>
          </a:prstGeom>
          <a:ln w="12700">
            <a:miter lim="400000"/>
          </a:ln>
        </p:spPr>
      </p:pic>
      <p:sp>
        <p:nvSpPr>
          <p:cNvPr id="175" name="http://piyao.sina.cn/piyao/article/20181122/03f610b090c51000.html"/>
          <p:cNvSpPr txBox="1"/>
          <p:nvPr/>
        </p:nvSpPr>
        <p:spPr>
          <a:xfrm>
            <a:off x="1643578" y="6260304"/>
            <a:ext cx="5856844"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535353"/>
                </a:solidFill>
              </a:defRPr>
            </a:lvl1pPr>
          </a:lstStyle>
          <a:p>
            <a:r>
              <a:t>http://piyao.sina.cn/piyao/article/20181122/03f610b090c51000.html</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标题 1"/>
          <p:cNvSpPr txBox="1">
            <a:spLocks noGrp="1"/>
          </p:cNvSpPr>
          <p:nvPr>
            <p:ph type="title"/>
          </p:nvPr>
        </p:nvSpPr>
        <p:spPr>
          <a:xfrm>
            <a:off x="444500" y="178443"/>
            <a:ext cx="7886700" cy="1040758"/>
          </a:xfrm>
          <a:prstGeom prst="rect">
            <a:avLst/>
          </a:prstGeom>
        </p:spPr>
        <p:txBody>
          <a:bodyPr/>
          <a:lstStyle>
            <a:lvl1pPr>
              <a:defRPr sz="4000">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永不终结的 Bugs</a:t>
            </a:r>
          </a:p>
        </p:txBody>
      </p:sp>
      <p:sp>
        <p:nvSpPr>
          <p:cNvPr id="178" name="https://bugs.llvm.org/show_bug.cgi?id=14972"/>
          <p:cNvSpPr txBox="1"/>
          <p:nvPr/>
        </p:nvSpPr>
        <p:spPr>
          <a:xfrm>
            <a:off x="2611209" y="6271838"/>
            <a:ext cx="3921582"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solidFill>
                  <a:srgbClr val="535353"/>
                </a:solidFill>
              </a:defRPr>
            </a:lvl1pPr>
          </a:lstStyle>
          <a:p>
            <a:r>
              <a:t>https://bugs.llvm.org/show_bug.cgi?id=14972</a:t>
            </a:r>
          </a:p>
        </p:txBody>
      </p:sp>
      <p:pic>
        <p:nvPicPr>
          <p:cNvPr id="179" name="图像" descr="图像"/>
          <p:cNvPicPr>
            <a:picLocks noChangeAspect="1"/>
          </p:cNvPicPr>
          <p:nvPr/>
        </p:nvPicPr>
        <p:blipFill>
          <a:blip r:embed="rId2"/>
          <a:stretch>
            <a:fillRect/>
          </a:stretch>
        </p:blipFill>
        <p:spPr>
          <a:xfrm>
            <a:off x="4273129" y="1223495"/>
            <a:ext cx="4876423" cy="4411010"/>
          </a:xfrm>
          <a:prstGeom prst="rect">
            <a:avLst/>
          </a:prstGeom>
          <a:ln w="12700">
            <a:miter lim="400000"/>
          </a:ln>
        </p:spPr>
      </p:pic>
      <p:sp>
        <p:nvSpPr>
          <p:cNvPr id="180" name="内容占位符 2"/>
          <p:cNvSpPr txBox="1">
            <a:spLocks noGrp="1"/>
          </p:cNvSpPr>
          <p:nvPr>
            <p:ph type="body" sz="half" idx="1"/>
          </p:nvPr>
        </p:nvSpPr>
        <p:spPr>
          <a:xfrm>
            <a:off x="444500" y="1333500"/>
            <a:ext cx="3854706" cy="5148649"/>
          </a:xfrm>
          <a:prstGeom prst="rect">
            <a:avLst/>
          </a:prstGeom>
        </p:spPr>
        <p:txBody>
          <a:bodyPr/>
          <a:lstStyle/>
          <a:p>
            <a:pPr marL="0" indent="0">
              <a:lnSpc>
                <a:spcPct val="110000"/>
              </a:lnSpc>
              <a:spcBef>
                <a:spcPts val="1600"/>
              </a:spcBef>
              <a:buSzTx/>
              <a:buNone/>
              <a:defRPr sz="2400">
                <a:solidFill>
                  <a:schemeClr val="accent4"/>
                </a:solidFill>
                <a:latin typeface="Avenir Next Demi Bold"/>
                <a:ea typeface="Avenir Next Demi Bold"/>
                <a:cs typeface="Avenir Next Demi Bold"/>
                <a:sym typeface="Avenir Next Demi Bold"/>
              </a:defRPr>
            </a:pPr>
            <a:r>
              <a:t>llvm bug 14972 (2013)</a:t>
            </a:r>
          </a:p>
          <a:p>
            <a:pPr marL="0" indent="0">
              <a:lnSpc>
                <a:spcPct val="110000"/>
              </a:lnSpc>
              <a:spcBef>
                <a:spcPts val="1600"/>
              </a:spcBef>
              <a:buSzTx/>
              <a:buNone/>
              <a:defRPr sz="2000">
                <a:latin typeface="Avenir Next Regular"/>
                <a:ea typeface="Avenir Next Regular"/>
                <a:cs typeface="Avenir Next Regular"/>
                <a:sym typeface="Avenir Next Regular"/>
              </a:defRPr>
            </a:pPr>
            <a:r>
              <a:t>“It was ... very, very concerning when I got to the root cause, and very annoying to fix”</a:t>
            </a:r>
          </a:p>
        </p:txBody>
      </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1D9A78"/>
      </a:accent1>
      <a:accent2>
        <a:srgbClr val="8BC145"/>
      </a:accent2>
      <a:accent3>
        <a:srgbClr val="36AFCE"/>
      </a:accent3>
      <a:accent4>
        <a:srgbClr val="1D6FA9"/>
      </a:accent4>
      <a:accent5>
        <a:srgbClr val="B74919"/>
      </a:accent5>
      <a:accent6>
        <a:srgbClr val="F19D19"/>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8697</TotalTime>
  <Words>1064</Words>
  <Application>Microsoft Office PowerPoint</Application>
  <PresentationFormat>全屏显示(4:3)</PresentationFormat>
  <Paragraphs>145</Paragraphs>
  <Slides>29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Avenir Next Demi Bold</vt:lpstr>
      <vt:lpstr>Avenir Next Regular</vt:lpstr>
      <vt:lpstr>Futura</vt:lpstr>
      <vt:lpstr>Gill Sans</vt:lpstr>
      <vt:lpstr>PingFang SC Regular</vt:lpstr>
      <vt:lpstr>PingFang SC Semibold</vt:lpstr>
      <vt:lpstr>等线</vt:lpstr>
      <vt:lpstr>微软雅黑</vt:lpstr>
      <vt:lpstr>Arial</vt:lpstr>
      <vt:lpstr>Calibri</vt:lpstr>
      <vt:lpstr>Calibri Light</vt:lpstr>
      <vt:lpstr>Helvetica</vt:lpstr>
      <vt:lpstr>Office 主题​​</vt:lpstr>
      <vt:lpstr>软件测试中bug的PIE模型</vt:lpstr>
      <vt:lpstr>Everything is ruled by program except program.  Program is ruled by bugs.</vt:lpstr>
      <vt:lpstr>永不终结的 Bugs</vt:lpstr>
      <vt:lpstr>永不终结的 Bugs</vt:lpstr>
      <vt:lpstr>永不终结的 Bugs</vt:lpstr>
      <vt:lpstr>永不终结的 Bugs</vt:lpstr>
      <vt:lpstr>永不终结的 Bugs</vt:lpstr>
      <vt:lpstr>永不终结的 Bugs</vt:lpstr>
      <vt:lpstr>永不终结的 Bugs</vt:lpstr>
      <vt:lpstr>永不终结的 Bugs</vt:lpstr>
      <vt:lpstr>永不终结的 Bugs</vt:lpstr>
      <vt:lpstr>永不终结的 Bugs</vt:lpstr>
      <vt:lpstr>永不终结的 Bugs</vt:lpstr>
      <vt:lpstr>PowerPoint 演示文稿</vt:lpstr>
      <vt:lpstr>软件缺陷和软件测试</vt:lpstr>
      <vt:lpstr>软件缺陷和软件测试</vt:lpstr>
      <vt:lpstr>软件缺陷和软件测试</vt:lpstr>
      <vt:lpstr>开发者测试</vt:lpstr>
      <vt:lpstr>PowerPoint 演示文稿</vt:lpstr>
      <vt:lpstr>PowerPoint 演示文稿</vt:lpstr>
      <vt:lpstr>软件测试的PIE模型</vt:lpstr>
      <vt:lpstr>PIE模型</vt:lpstr>
      <vt:lpstr>PowerPoint 演示文稿</vt:lpstr>
      <vt:lpstr>PowerPoint 演示文稿</vt:lpstr>
      <vt:lpstr>课程内容</vt:lpstr>
      <vt:lpstr>课堂教学和讨论</vt:lpstr>
      <vt:lpstr>测试实践</vt:lpstr>
      <vt:lpstr>目标和要求</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dc:title>
  <dc:creator>Nie Changhai</dc:creator>
  <cp:lastModifiedBy>聂长海</cp:lastModifiedBy>
  <cp:revision>13</cp:revision>
  <dcterms:modified xsi:type="dcterms:W3CDTF">2024-07-03T00:51:52Z</dcterms:modified>
</cp:coreProperties>
</file>